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48"/>
    <p:sldId id="257" r:id="rId49"/>
    <p:sldId id="258" r:id="rId50"/>
    <p:sldId id="259" r:id="rId51"/>
    <p:sldId id="260" r:id="rId52"/>
    <p:sldId id="261" r:id="rId53"/>
    <p:sldId id="262" r:id="rId54"/>
    <p:sldId id="263" r:id="rId55"/>
    <p:sldId id="264" r:id="rId56"/>
    <p:sldId id="265" r:id="rId57"/>
    <p:sldId id="266" r:id="rId58"/>
    <p:sldId id="267" r:id="rId59"/>
    <p:sldId id="268" r:id="rId60"/>
    <p:sldId id="269" r:id="rId61"/>
    <p:sldId id="270" r:id="rId62"/>
    <p:sldId id="271" r:id="rId63"/>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Open Sans Extra Bold" charset="1" panose="020B0906030804020204"/>
      <p:regular r:id="rId10"/>
    </p:embeddedFont>
    <p:embeddedFont>
      <p:font typeface="Open Sans Extra Bold Italics" charset="1" panose="020B0906030804020204"/>
      <p:regular r:id="rId11"/>
    </p:embeddedFont>
    <p:embeddedFont>
      <p:font typeface="Raleway" charset="1" panose="00000000000000000000"/>
      <p:regular r:id="rId12"/>
    </p:embeddedFont>
    <p:embeddedFont>
      <p:font typeface="Raleway Bold" charset="1" panose="00000000000000000000"/>
      <p:regular r:id="rId13"/>
    </p:embeddedFont>
    <p:embeddedFont>
      <p:font typeface="Raleway Italics" charset="1" panose="00000000000000000000"/>
      <p:regular r:id="rId14"/>
    </p:embeddedFont>
    <p:embeddedFont>
      <p:font typeface="Raleway Bold Italics" charset="1" panose="00000000000000000000"/>
      <p:regular r:id="rId15"/>
    </p:embeddedFont>
    <p:embeddedFont>
      <p:font typeface="Raleway Thin" charset="1" panose="00000000000000000000"/>
      <p:regular r:id="rId16"/>
    </p:embeddedFont>
    <p:embeddedFont>
      <p:font typeface="Raleway Thin Italics" charset="1" panose="00000000000000000000"/>
      <p:regular r:id="rId17"/>
    </p:embeddedFont>
    <p:embeddedFont>
      <p:font typeface="Raleway Extra-Light" charset="1" panose="00000000000000000000"/>
      <p:regular r:id="rId18"/>
    </p:embeddedFont>
    <p:embeddedFont>
      <p:font typeface="Raleway Extra-Light Italics" charset="1" panose="00000000000000000000"/>
      <p:regular r:id="rId19"/>
    </p:embeddedFont>
    <p:embeddedFont>
      <p:font typeface="Raleway Light" charset="1" panose="00000000000000000000"/>
      <p:regular r:id="rId20"/>
    </p:embeddedFont>
    <p:embeddedFont>
      <p:font typeface="Raleway Light Italics" charset="1" panose="00000000000000000000"/>
      <p:regular r:id="rId21"/>
    </p:embeddedFont>
    <p:embeddedFont>
      <p:font typeface="Raleway Medium" charset="1" panose="00000000000000000000"/>
      <p:regular r:id="rId22"/>
    </p:embeddedFont>
    <p:embeddedFont>
      <p:font typeface="Raleway Medium Italics" charset="1" panose="00000000000000000000"/>
      <p:regular r:id="rId23"/>
    </p:embeddedFont>
    <p:embeddedFont>
      <p:font typeface="Raleway Semi-Bold" charset="1" panose="00000000000000000000"/>
      <p:regular r:id="rId24"/>
    </p:embeddedFont>
    <p:embeddedFont>
      <p:font typeface="Raleway Semi-Bold Italics" charset="1" panose="00000000000000000000"/>
      <p:regular r:id="rId25"/>
    </p:embeddedFont>
    <p:embeddedFont>
      <p:font typeface="Raleway Ultra-Bold" charset="1" panose="00000000000000000000"/>
      <p:regular r:id="rId26"/>
    </p:embeddedFont>
    <p:embeddedFont>
      <p:font typeface="Raleway Ultra-Bold Italics" charset="1" panose="00000000000000000000"/>
      <p:regular r:id="rId27"/>
    </p:embeddedFont>
    <p:embeddedFont>
      <p:font typeface="Raleway Heavy" charset="1" panose="00000000000000000000"/>
      <p:regular r:id="rId28"/>
    </p:embeddedFont>
    <p:embeddedFont>
      <p:font typeface="Raleway Heavy Italics" charset="1" panose="00000000000000000000"/>
      <p:regular r:id="rId29"/>
    </p:embeddedFont>
    <p:embeddedFont>
      <p:font typeface="Montserrat" charset="1" panose="00000500000000000000"/>
      <p:regular r:id="rId30"/>
    </p:embeddedFont>
    <p:embeddedFont>
      <p:font typeface="Montserrat Bold" charset="1" panose="00000800000000000000"/>
      <p:regular r:id="rId31"/>
    </p:embeddedFont>
    <p:embeddedFont>
      <p:font typeface="Montserrat Italics" charset="1" panose="00000500000000000000"/>
      <p:regular r:id="rId32"/>
    </p:embeddedFont>
    <p:embeddedFont>
      <p:font typeface="Montserrat Bold Italics" charset="1" panose="00000800000000000000"/>
      <p:regular r:id="rId33"/>
    </p:embeddedFont>
    <p:embeddedFont>
      <p:font typeface="Montserrat Thin" charset="1" panose="00000300000000000000"/>
      <p:regular r:id="rId34"/>
    </p:embeddedFont>
    <p:embeddedFont>
      <p:font typeface="Montserrat Thin Italics" charset="1" panose="00000300000000000000"/>
      <p:regular r:id="rId35"/>
    </p:embeddedFont>
    <p:embeddedFont>
      <p:font typeface="Montserrat Extra-Light" charset="1" panose="00000300000000000000"/>
      <p:regular r:id="rId36"/>
    </p:embeddedFont>
    <p:embeddedFont>
      <p:font typeface="Montserrat Extra-Light Italics" charset="1" panose="00000300000000000000"/>
      <p:regular r:id="rId37"/>
    </p:embeddedFont>
    <p:embeddedFont>
      <p:font typeface="Montserrat Light" charset="1" panose="00000400000000000000"/>
      <p:regular r:id="rId38"/>
    </p:embeddedFont>
    <p:embeddedFont>
      <p:font typeface="Montserrat Light Italics" charset="1" panose="00000400000000000000"/>
      <p:regular r:id="rId39"/>
    </p:embeddedFont>
    <p:embeddedFont>
      <p:font typeface="Montserrat Medium" charset="1" panose="00000600000000000000"/>
      <p:regular r:id="rId40"/>
    </p:embeddedFont>
    <p:embeddedFont>
      <p:font typeface="Montserrat Medium Italics" charset="1" panose="00000600000000000000"/>
      <p:regular r:id="rId41"/>
    </p:embeddedFont>
    <p:embeddedFont>
      <p:font typeface="Montserrat Semi-Bold" charset="1" panose="00000700000000000000"/>
      <p:regular r:id="rId42"/>
    </p:embeddedFont>
    <p:embeddedFont>
      <p:font typeface="Montserrat Semi-Bold Italics" charset="1" panose="00000700000000000000"/>
      <p:regular r:id="rId43"/>
    </p:embeddedFont>
    <p:embeddedFont>
      <p:font typeface="Montserrat Ultra-Bold" charset="1" panose="00000900000000000000"/>
      <p:regular r:id="rId44"/>
    </p:embeddedFont>
    <p:embeddedFont>
      <p:font typeface="Montserrat Ultra-Bold Italics" charset="1" panose="00000900000000000000"/>
      <p:regular r:id="rId45"/>
    </p:embeddedFont>
    <p:embeddedFont>
      <p:font typeface="Montserrat Heavy" charset="1" panose="00000A00000000000000"/>
      <p:regular r:id="rId46"/>
    </p:embeddedFont>
    <p:embeddedFont>
      <p:font typeface="Montserrat Heavy Italics" charset="1" panose="00000A00000000000000"/>
      <p:regular r:id="rId4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46" Target="fonts/font46.fntdata" Type="http://schemas.openxmlformats.org/officeDocument/2006/relationships/font"/><Relationship Id="rId47" Target="fonts/font47.fntdata" Type="http://schemas.openxmlformats.org/officeDocument/2006/relationships/font"/><Relationship Id="rId48" Target="slides/slide1.xml" Type="http://schemas.openxmlformats.org/officeDocument/2006/relationships/slide"/><Relationship Id="rId49" Target="slides/slide2.xml" Type="http://schemas.openxmlformats.org/officeDocument/2006/relationships/slide"/><Relationship Id="rId5" Target="tableStyles.xml" Type="http://schemas.openxmlformats.org/officeDocument/2006/relationships/tableStyles"/><Relationship Id="rId50" Target="slides/slide3.xml" Type="http://schemas.openxmlformats.org/officeDocument/2006/relationships/slide"/><Relationship Id="rId51" Target="slides/slide4.xml" Type="http://schemas.openxmlformats.org/officeDocument/2006/relationships/slide"/><Relationship Id="rId52" Target="slides/slide5.xml" Type="http://schemas.openxmlformats.org/officeDocument/2006/relationships/slide"/><Relationship Id="rId53" Target="slides/slide6.xml" Type="http://schemas.openxmlformats.org/officeDocument/2006/relationships/slide"/><Relationship Id="rId54" Target="slides/slide7.xml" Type="http://schemas.openxmlformats.org/officeDocument/2006/relationships/slide"/><Relationship Id="rId55" Target="slides/slide8.xml" Type="http://schemas.openxmlformats.org/officeDocument/2006/relationships/slide"/><Relationship Id="rId56" Target="slides/slide9.xml" Type="http://schemas.openxmlformats.org/officeDocument/2006/relationships/slide"/><Relationship Id="rId57" Target="slides/slide10.xml" Type="http://schemas.openxmlformats.org/officeDocument/2006/relationships/slide"/><Relationship Id="rId58" Target="slides/slide11.xml" Type="http://schemas.openxmlformats.org/officeDocument/2006/relationships/slide"/><Relationship Id="rId59" Target="slides/slide12.xml" Type="http://schemas.openxmlformats.org/officeDocument/2006/relationships/slide"/><Relationship Id="rId6" Target="fonts/font6.fntdata" Type="http://schemas.openxmlformats.org/officeDocument/2006/relationships/font"/><Relationship Id="rId60" Target="slides/slide13.xml" Type="http://schemas.openxmlformats.org/officeDocument/2006/relationships/slide"/><Relationship Id="rId61" Target="slides/slide14.xml" Type="http://schemas.openxmlformats.org/officeDocument/2006/relationships/slide"/><Relationship Id="rId62" Target="slides/slide15.xml" Type="http://schemas.openxmlformats.org/officeDocument/2006/relationships/slide"/><Relationship Id="rId63" Target="slides/slide16.xml" Type="http://schemas.openxmlformats.org/officeDocument/2006/relationships/slide"/><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 Id="rId3" Target="../media/image26.png" Type="http://schemas.openxmlformats.org/officeDocument/2006/relationships/image"/><Relationship Id="rId4" Target="../media/image27.png" Type="http://schemas.openxmlformats.org/officeDocument/2006/relationships/image"/><Relationship Id="rId5" Target="../media/image28.png" Type="http://schemas.openxmlformats.org/officeDocument/2006/relationships/image"/><Relationship Id="rId6" Target="../media/image29.png" Type="http://schemas.openxmlformats.org/officeDocument/2006/relationships/image"/><Relationship Id="rId7" Target="../media/image30.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1.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2.png" Type="http://schemas.openxmlformats.org/officeDocument/2006/relationships/image"/><Relationship Id="rId3" Target="../media/image33.svg" Type="http://schemas.openxmlformats.org/officeDocument/2006/relationships/image"/><Relationship Id="rId4" Target="../media/image34.png" Type="http://schemas.openxmlformats.org/officeDocument/2006/relationships/image"/><Relationship Id="rId5" Target="../media/image35.sv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10.png" Type="http://schemas.openxmlformats.org/officeDocument/2006/relationships/image"/><Relationship Id="rId6" Target="../media/image11.png" Type="http://schemas.openxmlformats.org/officeDocument/2006/relationships/image"/><Relationship Id="rId7" Target="../media/image12.png" Type="http://schemas.openxmlformats.org/officeDocument/2006/relationships/image"/><Relationship Id="rId8" Target="../media/image13.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svg" Type="http://schemas.openxmlformats.org/officeDocument/2006/relationships/image"/><Relationship Id="rId4" Target="../media/image16.png" Type="http://schemas.openxmlformats.org/officeDocument/2006/relationships/image"/><Relationship Id="rId5" Target="../media/image17.sv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png" Type="http://schemas.openxmlformats.org/officeDocument/2006/relationships/image"/><Relationship Id="rId4" Target="../media/image20.png" Type="http://schemas.openxmlformats.org/officeDocument/2006/relationships/image"/><Relationship Id="rId5" Target="../media/image21.png" Type="http://schemas.openxmlformats.org/officeDocument/2006/relationships/image"/><Relationship Id="rId6" Target="../media/image22.png" Type="http://schemas.openxmlformats.org/officeDocument/2006/relationships/image"/><Relationship Id="rId7" Target="../media/image23.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BF6F1"/>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313218" y="-305651"/>
            <a:ext cx="11853512" cy="11853512"/>
          </a:xfrm>
          <a:custGeom>
            <a:avLst/>
            <a:gdLst/>
            <a:ahLst/>
            <a:cxnLst/>
            <a:rect r="r" b="b" t="t" l="l"/>
            <a:pathLst>
              <a:path h="11853512" w="11853512">
                <a:moveTo>
                  <a:pt x="0" y="0"/>
                </a:moveTo>
                <a:lnTo>
                  <a:pt x="11853513" y="0"/>
                </a:lnTo>
                <a:lnTo>
                  <a:pt x="11853513" y="11853512"/>
                </a:lnTo>
                <a:lnTo>
                  <a:pt x="0" y="1185351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1698810" y="3619466"/>
            <a:ext cx="5697957" cy="4889883"/>
          </a:xfrm>
          <a:custGeom>
            <a:avLst/>
            <a:gdLst/>
            <a:ahLst/>
            <a:cxnLst/>
            <a:rect r="r" b="b" t="t" l="l"/>
            <a:pathLst>
              <a:path h="4889883" w="5697957">
                <a:moveTo>
                  <a:pt x="0" y="0"/>
                </a:moveTo>
                <a:lnTo>
                  <a:pt x="5697957" y="0"/>
                </a:lnTo>
                <a:lnTo>
                  <a:pt x="5697957" y="4889883"/>
                </a:lnTo>
                <a:lnTo>
                  <a:pt x="0" y="488988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2602781" y="0"/>
            <a:ext cx="12303458" cy="2221749"/>
          </a:xfrm>
          <a:custGeom>
            <a:avLst/>
            <a:gdLst/>
            <a:ahLst/>
            <a:cxnLst/>
            <a:rect r="r" b="b" t="t" l="l"/>
            <a:pathLst>
              <a:path h="2221749" w="12303458">
                <a:moveTo>
                  <a:pt x="0" y="0"/>
                </a:moveTo>
                <a:lnTo>
                  <a:pt x="12303458" y="0"/>
                </a:lnTo>
                <a:lnTo>
                  <a:pt x="12303458" y="2221749"/>
                </a:lnTo>
                <a:lnTo>
                  <a:pt x="0" y="2221749"/>
                </a:lnTo>
                <a:lnTo>
                  <a:pt x="0" y="0"/>
                </a:lnTo>
                <a:close/>
              </a:path>
            </a:pathLst>
          </a:custGeom>
          <a:blipFill>
            <a:blip r:embed="rId6"/>
            <a:stretch>
              <a:fillRect l="0" t="0" r="0" b="0"/>
            </a:stretch>
          </a:blipFill>
        </p:spPr>
      </p:sp>
      <p:sp>
        <p:nvSpPr>
          <p:cNvPr name="TextBox 5" id="5"/>
          <p:cNvSpPr txBox="true"/>
          <p:nvPr/>
        </p:nvSpPr>
        <p:spPr>
          <a:xfrm rot="0">
            <a:off x="946908" y="3867116"/>
            <a:ext cx="10205628" cy="2962274"/>
          </a:xfrm>
          <a:prstGeom prst="rect">
            <a:avLst/>
          </a:prstGeom>
        </p:spPr>
        <p:txBody>
          <a:bodyPr anchor="t" rtlCol="false" tIns="0" lIns="0" bIns="0" rIns="0">
            <a:spAutoFit/>
          </a:bodyPr>
          <a:lstStyle/>
          <a:p>
            <a:pPr marL="0" indent="0" lvl="1">
              <a:lnSpc>
                <a:spcPts val="7649"/>
              </a:lnSpc>
            </a:pPr>
            <a:r>
              <a:rPr lang="en-US" sz="8499">
                <a:solidFill>
                  <a:srgbClr val="00694C"/>
                </a:solidFill>
                <a:latin typeface="Montserrat Bold"/>
              </a:rPr>
              <a:t>DATA ANALYTICS USING PYTHON &amp; TABLEAU</a:t>
            </a:r>
          </a:p>
        </p:txBody>
      </p:sp>
      <p:sp>
        <p:nvSpPr>
          <p:cNvPr name="TextBox 6" id="6"/>
          <p:cNvSpPr txBox="true"/>
          <p:nvPr/>
        </p:nvSpPr>
        <p:spPr>
          <a:xfrm rot="0">
            <a:off x="946908" y="7581865"/>
            <a:ext cx="5470592" cy="2192656"/>
          </a:xfrm>
          <a:prstGeom prst="rect">
            <a:avLst/>
          </a:prstGeom>
        </p:spPr>
        <p:txBody>
          <a:bodyPr anchor="t" rtlCol="false" tIns="0" lIns="0" bIns="0" rIns="0">
            <a:spAutoFit/>
          </a:bodyPr>
          <a:lstStyle/>
          <a:p>
            <a:pPr>
              <a:lnSpc>
                <a:spcPts val="2700"/>
              </a:lnSpc>
            </a:pPr>
            <a:r>
              <a:rPr lang="en-US" sz="3000" spc="-138">
                <a:solidFill>
                  <a:srgbClr val="00694C"/>
                </a:solidFill>
                <a:latin typeface="Montserrat Medium"/>
              </a:rPr>
              <a:t>Presented by </a:t>
            </a:r>
          </a:p>
          <a:p>
            <a:pPr>
              <a:lnSpc>
                <a:spcPts val="2700"/>
              </a:lnSpc>
            </a:pPr>
          </a:p>
          <a:p>
            <a:pPr>
              <a:lnSpc>
                <a:spcPts val="4170"/>
              </a:lnSpc>
            </a:pPr>
            <a:r>
              <a:rPr lang="en-US" sz="3000" spc="-138">
                <a:solidFill>
                  <a:srgbClr val="00694C"/>
                </a:solidFill>
                <a:latin typeface="Montserrat Medium"/>
              </a:rPr>
              <a:t>T. Akshitha - 160121771072</a:t>
            </a:r>
          </a:p>
          <a:p>
            <a:pPr>
              <a:lnSpc>
                <a:spcPts val="4170"/>
              </a:lnSpc>
            </a:pPr>
            <a:r>
              <a:rPr lang="en-US" sz="3000" spc="-138">
                <a:solidFill>
                  <a:srgbClr val="00694C"/>
                </a:solidFill>
                <a:latin typeface="Montserrat Medium"/>
              </a:rPr>
              <a:t>P. Kathyayini - 160121771088</a:t>
            </a:r>
          </a:p>
          <a:p>
            <a:pPr marL="0" indent="0" lvl="1">
              <a:lnSpc>
                <a:spcPts val="4170"/>
              </a:lnSpc>
            </a:pPr>
            <a:r>
              <a:rPr lang="en-US" sz="3000" spc="-138">
                <a:solidFill>
                  <a:srgbClr val="00694C"/>
                </a:solidFill>
                <a:latin typeface="Montserrat Medium"/>
              </a:rPr>
              <a:t>A. Tejas - 160121771095</a:t>
            </a:r>
          </a:p>
        </p:txBody>
      </p:sp>
      <p:sp>
        <p:nvSpPr>
          <p:cNvPr name="TextBox 7" id="7"/>
          <p:cNvSpPr txBox="true"/>
          <p:nvPr/>
        </p:nvSpPr>
        <p:spPr>
          <a:xfrm rot="0">
            <a:off x="946908" y="2976070"/>
            <a:ext cx="5470592" cy="371478"/>
          </a:xfrm>
          <a:prstGeom prst="rect">
            <a:avLst/>
          </a:prstGeom>
        </p:spPr>
        <p:txBody>
          <a:bodyPr anchor="t" rtlCol="false" tIns="0" lIns="0" bIns="0" rIns="0">
            <a:spAutoFit/>
          </a:bodyPr>
          <a:lstStyle/>
          <a:p>
            <a:pPr marL="0" indent="0" lvl="1">
              <a:lnSpc>
                <a:spcPts val="2700"/>
              </a:lnSpc>
            </a:pPr>
            <a:r>
              <a:rPr lang="en-US" sz="3000" spc="-138">
                <a:solidFill>
                  <a:srgbClr val="00694C"/>
                </a:solidFill>
                <a:latin typeface="Montserrat Medium"/>
              </a:rPr>
              <a:t>INTERNSHIP PROJECT ON</a:t>
            </a:r>
          </a:p>
        </p:txBody>
      </p:sp>
    </p:spTree>
  </p:cSld>
  <p:clrMapOvr>
    <a:masterClrMapping/>
  </p:clrMapOvr>
</p:sld>
</file>

<file path=ppt/slides/slide10.xml><?xml version="1.0" encoding="utf-8"?>
<p:sld xmlns:p="http://schemas.openxmlformats.org/presentationml/2006/main" xmlns:a="http://schemas.openxmlformats.org/drawingml/2006/main">
  <p:cSld>
    <p:bg>
      <p:bgPr>
        <a:solidFill>
          <a:srgbClr val="FBF6F1"/>
        </a:solidFill>
      </p:bgPr>
    </p:bg>
    <p:spTree>
      <p:nvGrpSpPr>
        <p:cNvPr id="1" name=""/>
        <p:cNvGrpSpPr/>
        <p:nvPr/>
      </p:nvGrpSpPr>
      <p:grpSpPr>
        <a:xfrm>
          <a:off x="0" y="0"/>
          <a:ext cx="0" cy="0"/>
          <a:chOff x="0" y="0"/>
          <a:chExt cx="0" cy="0"/>
        </a:xfrm>
      </p:grpSpPr>
      <p:grpSp>
        <p:nvGrpSpPr>
          <p:cNvPr name="Group 2" id="2"/>
          <p:cNvGrpSpPr/>
          <p:nvPr/>
        </p:nvGrpSpPr>
        <p:grpSpPr>
          <a:xfrm rot="0">
            <a:off x="6322198" y="1382449"/>
            <a:ext cx="10937102" cy="1112485"/>
            <a:chOff x="0" y="0"/>
            <a:chExt cx="2880554" cy="293000"/>
          </a:xfrm>
        </p:grpSpPr>
        <p:sp>
          <p:nvSpPr>
            <p:cNvPr name="Freeform 3" id="3"/>
            <p:cNvSpPr/>
            <p:nvPr/>
          </p:nvSpPr>
          <p:spPr>
            <a:xfrm flipH="false" flipV="false" rot="0">
              <a:off x="0" y="0"/>
              <a:ext cx="2880554" cy="293000"/>
            </a:xfrm>
            <a:custGeom>
              <a:avLst/>
              <a:gdLst/>
              <a:ahLst/>
              <a:cxnLst/>
              <a:rect r="r" b="b" t="t" l="l"/>
              <a:pathLst>
                <a:path h="293000" w="2880554">
                  <a:moveTo>
                    <a:pt x="5663" y="0"/>
                  </a:moveTo>
                  <a:lnTo>
                    <a:pt x="2874891" y="0"/>
                  </a:lnTo>
                  <a:cubicBezTo>
                    <a:pt x="2878018" y="0"/>
                    <a:pt x="2880554" y="2535"/>
                    <a:pt x="2880554" y="5663"/>
                  </a:cubicBezTo>
                  <a:lnTo>
                    <a:pt x="2880554" y="287337"/>
                  </a:lnTo>
                  <a:cubicBezTo>
                    <a:pt x="2880554" y="290465"/>
                    <a:pt x="2878018" y="293000"/>
                    <a:pt x="2874891" y="293000"/>
                  </a:cubicBezTo>
                  <a:lnTo>
                    <a:pt x="5663" y="293000"/>
                  </a:lnTo>
                  <a:cubicBezTo>
                    <a:pt x="4161" y="293000"/>
                    <a:pt x="2721" y="292404"/>
                    <a:pt x="1659" y="291342"/>
                  </a:cubicBezTo>
                  <a:cubicBezTo>
                    <a:pt x="597" y="290280"/>
                    <a:pt x="0" y="288839"/>
                    <a:pt x="0" y="287337"/>
                  </a:cubicBezTo>
                  <a:lnTo>
                    <a:pt x="0" y="5663"/>
                  </a:lnTo>
                  <a:cubicBezTo>
                    <a:pt x="0" y="2535"/>
                    <a:pt x="2535" y="0"/>
                    <a:pt x="5663" y="0"/>
                  </a:cubicBezTo>
                  <a:close/>
                </a:path>
              </a:pathLst>
            </a:custGeom>
            <a:solidFill>
              <a:srgbClr val="A9DFD0"/>
            </a:solidFill>
          </p:spPr>
        </p:sp>
        <p:sp>
          <p:nvSpPr>
            <p:cNvPr name="TextBox 4" id="4"/>
            <p:cNvSpPr txBox="true"/>
            <p:nvPr/>
          </p:nvSpPr>
          <p:spPr>
            <a:xfrm>
              <a:off x="0" y="-38100"/>
              <a:ext cx="2880554" cy="331100"/>
            </a:xfrm>
            <a:prstGeom prst="rect">
              <a:avLst/>
            </a:prstGeom>
          </p:spPr>
          <p:txBody>
            <a:bodyPr anchor="ctr" rtlCol="false" tIns="50800" lIns="50800" bIns="50800" rIns="50800"/>
            <a:lstStyle/>
            <a:p>
              <a:pPr algn="ctr">
                <a:lnSpc>
                  <a:spcPts val="2659"/>
                </a:lnSpc>
                <a:spcBef>
                  <a:spcPct val="0"/>
                </a:spcBef>
              </a:pPr>
            </a:p>
          </p:txBody>
        </p:sp>
      </p:grpSp>
      <p:sp>
        <p:nvSpPr>
          <p:cNvPr name="TextBox 5" id="5"/>
          <p:cNvSpPr txBox="true"/>
          <p:nvPr/>
        </p:nvSpPr>
        <p:spPr>
          <a:xfrm rot="0">
            <a:off x="1028700" y="1543405"/>
            <a:ext cx="5717980" cy="1038224"/>
          </a:xfrm>
          <a:prstGeom prst="rect">
            <a:avLst/>
          </a:prstGeom>
        </p:spPr>
        <p:txBody>
          <a:bodyPr anchor="t" rtlCol="false" tIns="0" lIns="0" bIns="0" rIns="0">
            <a:spAutoFit/>
          </a:bodyPr>
          <a:lstStyle/>
          <a:p>
            <a:pPr algn="l" marL="0" indent="0" lvl="1">
              <a:lnSpc>
                <a:spcPts val="7649"/>
              </a:lnSpc>
              <a:spcBef>
                <a:spcPct val="0"/>
              </a:spcBef>
            </a:pPr>
            <a:r>
              <a:rPr lang="en-US" sz="8499" spc="-390" strike="noStrike" u="none">
                <a:solidFill>
                  <a:srgbClr val="00694C"/>
                </a:solidFill>
                <a:latin typeface="Montserrat Bold"/>
              </a:rPr>
              <a:t>Project-2</a:t>
            </a:r>
          </a:p>
        </p:txBody>
      </p:sp>
      <p:grpSp>
        <p:nvGrpSpPr>
          <p:cNvPr name="Group 6" id="6"/>
          <p:cNvGrpSpPr/>
          <p:nvPr/>
        </p:nvGrpSpPr>
        <p:grpSpPr>
          <a:xfrm rot="0">
            <a:off x="1254739" y="3129280"/>
            <a:ext cx="15378585" cy="5843834"/>
            <a:chOff x="0" y="0"/>
            <a:chExt cx="4050327" cy="1539117"/>
          </a:xfrm>
        </p:grpSpPr>
        <p:sp>
          <p:nvSpPr>
            <p:cNvPr name="Freeform 7" id="7"/>
            <p:cNvSpPr/>
            <p:nvPr/>
          </p:nvSpPr>
          <p:spPr>
            <a:xfrm flipH="false" flipV="false" rot="0">
              <a:off x="0" y="0"/>
              <a:ext cx="4050327" cy="1539117"/>
            </a:xfrm>
            <a:custGeom>
              <a:avLst/>
              <a:gdLst/>
              <a:ahLst/>
              <a:cxnLst/>
              <a:rect r="r" b="b" t="t" l="l"/>
              <a:pathLst>
                <a:path h="1539117" w="4050327">
                  <a:moveTo>
                    <a:pt x="4027" y="0"/>
                  </a:moveTo>
                  <a:lnTo>
                    <a:pt x="4046300" y="0"/>
                  </a:lnTo>
                  <a:cubicBezTo>
                    <a:pt x="4048524" y="0"/>
                    <a:pt x="4050327" y="1803"/>
                    <a:pt x="4050327" y="4027"/>
                  </a:cubicBezTo>
                  <a:lnTo>
                    <a:pt x="4050327" y="1535089"/>
                  </a:lnTo>
                  <a:cubicBezTo>
                    <a:pt x="4050327" y="1536158"/>
                    <a:pt x="4049902" y="1537182"/>
                    <a:pt x="4049147" y="1537937"/>
                  </a:cubicBezTo>
                  <a:cubicBezTo>
                    <a:pt x="4048392" y="1538693"/>
                    <a:pt x="4047368" y="1539117"/>
                    <a:pt x="4046300" y="1539117"/>
                  </a:cubicBezTo>
                  <a:lnTo>
                    <a:pt x="4027" y="1539117"/>
                  </a:lnTo>
                  <a:cubicBezTo>
                    <a:pt x="1803" y="1539117"/>
                    <a:pt x="0" y="1537314"/>
                    <a:pt x="0" y="1535089"/>
                  </a:cubicBezTo>
                  <a:lnTo>
                    <a:pt x="0" y="4027"/>
                  </a:lnTo>
                  <a:cubicBezTo>
                    <a:pt x="0" y="1803"/>
                    <a:pt x="1803" y="0"/>
                    <a:pt x="4027" y="0"/>
                  </a:cubicBezTo>
                  <a:close/>
                </a:path>
              </a:pathLst>
            </a:custGeom>
            <a:solidFill>
              <a:srgbClr val="D4F6EC"/>
            </a:solidFill>
          </p:spPr>
        </p:sp>
        <p:sp>
          <p:nvSpPr>
            <p:cNvPr name="TextBox 8" id="8"/>
            <p:cNvSpPr txBox="true"/>
            <p:nvPr/>
          </p:nvSpPr>
          <p:spPr>
            <a:xfrm>
              <a:off x="0" y="-38100"/>
              <a:ext cx="4050327" cy="1577217"/>
            </a:xfrm>
            <a:prstGeom prst="rect">
              <a:avLst/>
            </a:prstGeom>
          </p:spPr>
          <p:txBody>
            <a:bodyPr anchor="ctr" rtlCol="false" tIns="50800" lIns="50800" bIns="50800" rIns="50800"/>
            <a:lstStyle/>
            <a:p>
              <a:pPr algn="ctr">
                <a:lnSpc>
                  <a:spcPts val="2659"/>
                </a:lnSpc>
                <a:spcBef>
                  <a:spcPct val="0"/>
                </a:spcBef>
              </a:pPr>
            </a:p>
          </p:txBody>
        </p:sp>
      </p:grpSp>
      <p:sp>
        <p:nvSpPr>
          <p:cNvPr name="TextBox 9" id="9"/>
          <p:cNvSpPr txBox="true"/>
          <p:nvPr/>
        </p:nvSpPr>
        <p:spPr>
          <a:xfrm rot="0">
            <a:off x="6322198" y="3351071"/>
            <a:ext cx="4411917" cy="485775"/>
          </a:xfrm>
          <a:prstGeom prst="rect">
            <a:avLst/>
          </a:prstGeom>
        </p:spPr>
        <p:txBody>
          <a:bodyPr anchor="t" rtlCol="false" tIns="0" lIns="0" bIns="0" rIns="0">
            <a:spAutoFit/>
          </a:bodyPr>
          <a:lstStyle/>
          <a:p>
            <a:pPr algn="ctr" marL="0" indent="0" lvl="1">
              <a:lnSpc>
                <a:spcPts val="3599"/>
              </a:lnSpc>
            </a:pPr>
            <a:r>
              <a:rPr lang="en-US" sz="3999" spc="-183">
                <a:solidFill>
                  <a:srgbClr val="00694C"/>
                </a:solidFill>
                <a:latin typeface="Raleway Medium"/>
              </a:rPr>
              <a:t>Problem Statement</a:t>
            </a:r>
          </a:p>
        </p:txBody>
      </p:sp>
      <p:sp>
        <p:nvSpPr>
          <p:cNvPr name="TextBox 10" id="10"/>
          <p:cNvSpPr txBox="true"/>
          <p:nvPr/>
        </p:nvSpPr>
        <p:spPr>
          <a:xfrm rot="0">
            <a:off x="7095519" y="1560867"/>
            <a:ext cx="9390459" cy="679450"/>
          </a:xfrm>
          <a:prstGeom prst="rect">
            <a:avLst/>
          </a:prstGeom>
        </p:spPr>
        <p:txBody>
          <a:bodyPr anchor="t" rtlCol="false" tIns="0" lIns="0" bIns="0" rIns="0">
            <a:spAutoFit/>
          </a:bodyPr>
          <a:lstStyle/>
          <a:p>
            <a:pPr algn="ctr">
              <a:lnSpc>
                <a:spcPts val="5599"/>
              </a:lnSpc>
              <a:spcBef>
                <a:spcPct val="0"/>
              </a:spcBef>
            </a:pPr>
            <a:r>
              <a:rPr lang="en-US" sz="3999">
                <a:solidFill>
                  <a:srgbClr val="000000"/>
                </a:solidFill>
                <a:latin typeface="Raleway Semi-Bold"/>
              </a:rPr>
              <a:t>Swiggy Bangalore Outlet Data Analysis</a:t>
            </a:r>
          </a:p>
        </p:txBody>
      </p:sp>
      <p:sp>
        <p:nvSpPr>
          <p:cNvPr name="TextBox 11" id="11"/>
          <p:cNvSpPr txBox="true"/>
          <p:nvPr/>
        </p:nvSpPr>
        <p:spPr>
          <a:xfrm rot="0">
            <a:off x="1653100" y="3897503"/>
            <a:ext cx="14581864" cy="4813300"/>
          </a:xfrm>
          <a:prstGeom prst="rect">
            <a:avLst/>
          </a:prstGeom>
        </p:spPr>
        <p:txBody>
          <a:bodyPr anchor="t" rtlCol="false" tIns="0" lIns="0" bIns="0" rIns="0">
            <a:spAutoFit/>
          </a:bodyPr>
          <a:lstStyle/>
          <a:p>
            <a:pPr marL="539749" indent="-269875" lvl="1">
              <a:lnSpc>
                <a:spcPts val="3499"/>
              </a:lnSpc>
              <a:buFont typeface="Arial"/>
              <a:buChar char="•"/>
            </a:pPr>
            <a:r>
              <a:rPr lang="en-US" sz="2499">
                <a:solidFill>
                  <a:srgbClr val="000000"/>
                </a:solidFill>
                <a:latin typeface="Raleway"/>
              </a:rPr>
              <a:t>The online food ordering market includes foods prepared by restaurants, prepared by </a:t>
            </a:r>
            <a:r>
              <a:rPr lang="en-US" sz="2499">
                <a:solidFill>
                  <a:srgbClr val="000000"/>
                </a:solidFill>
                <a:latin typeface="Raleway"/>
              </a:rPr>
              <a:t>independent people, and groceries being ordered online and then picked up or delivered.</a:t>
            </a:r>
          </a:p>
          <a:p>
            <a:pPr marL="539749" indent="-269875" lvl="1">
              <a:lnSpc>
                <a:spcPts val="3499"/>
              </a:lnSpc>
              <a:buFont typeface="Arial"/>
              <a:buChar char="•"/>
            </a:pPr>
            <a:r>
              <a:rPr lang="en-US" sz="2499">
                <a:solidFill>
                  <a:srgbClr val="000000"/>
                </a:solidFill>
                <a:latin typeface="Raleway"/>
              </a:rPr>
              <a:t>Extract </a:t>
            </a:r>
            <a:r>
              <a:rPr lang="en-US" sz="2499">
                <a:solidFill>
                  <a:srgbClr val="000000"/>
                </a:solidFill>
                <a:latin typeface="Raleway Bold"/>
              </a:rPr>
              <a:t>actionable insights</a:t>
            </a:r>
            <a:r>
              <a:rPr lang="en-US" sz="2499">
                <a:solidFill>
                  <a:srgbClr val="000000"/>
                </a:solidFill>
                <a:latin typeface="Raleway"/>
              </a:rPr>
              <a:t> from Swiggy data by exploring customer behavior, delivery patterns, and restaurant performance to make data-driven decisions to enhance business operations.</a:t>
            </a:r>
          </a:p>
          <a:p>
            <a:pPr marL="539749" indent="-269875" lvl="1">
              <a:lnSpc>
                <a:spcPts val="3499"/>
              </a:lnSpc>
              <a:buFont typeface="Arial"/>
              <a:buChar char="•"/>
            </a:pPr>
            <a:r>
              <a:rPr lang="en-US" sz="2499">
                <a:solidFill>
                  <a:srgbClr val="000000"/>
                </a:solidFill>
                <a:latin typeface="Raleway"/>
              </a:rPr>
              <a:t>Do </a:t>
            </a:r>
            <a:r>
              <a:rPr lang="en-US" sz="2499">
                <a:solidFill>
                  <a:srgbClr val="000000"/>
                </a:solidFill>
                <a:latin typeface="Raleway Bold"/>
              </a:rPr>
              <a:t>ETL: Extract-Transform-Load</a:t>
            </a:r>
            <a:r>
              <a:rPr lang="en-US" sz="2499">
                <a:solidFill>
                  <a:srgbClr val="000000"/>
                </a:solidFill>
                <a:latin typeface="Raleway"/>
              </a:rPr>
              <a:t> on the dataset and draw meaningful insights from the given data. </a:t>
            </a:r>
          </a:p>
          <a:p>
            <a:pPr marL="539749" indent="-269875" lvl="1">
              <a:lnSpc>
                <a:spcPts val="3499"/>
              </a:lnSpc>
              <a:buFont typeface="Arial"/>
              <a:buChar char="•"/>
            </a:pPr>
            <a:r>
              <a:rPr lang="en-US" sz="2499">
                <a:solidFill>
                  <a:srgbClr val="000000"/>
                </a:solidFill>
                <a:latin typeface="Raleway Bold"/>
              </a:rPr>
              <a:t>Compare attributes</a:t>
            </a:r>
            <a:r>
              <a:rPr lang="en-US" sz="2499">
                <a:solidFill>
                  <a:srgbClr val="000000"/>
                </a:solidFill>
                <a:latin typeface="Raleway"/>
              </a:rPr>
              <a:t> of the data set to extract necessary information. </a:t>
            </a:r>
          </a:p>
          <a:p>
            <a:pPr marL="539749" indent="-269875" lvl="1">
              <a:lnSpc>
                <a:spcPts val="3499"/>
              </a:lnSpc>
              <a:buFont typeface="Arial"/>
              <a:buChar char="•"/>
            </a:pPr>
            <a:r>
              <a:rPr lang="en-US" sz="2499">
                <a:solidFill>
                  <a:srgbClr val="000000"/>
                </a:solidFill>
                <a:latin typeface="Raleway"/>
              </a:rPr>
              <a:t>Make the </a:t>
            </a:r>
            <a:r>
              <a:rPr lang="en-US" sz="2499">
                <a:solidFill>
                  <a:srgbClr val="000000"/>
                </a:solidFill>
                <a:latin typeface="Raleway Bold"/>
              </a:rPr>
              <a:t>necessary dashboard</a:t>
            </a:r>
            <a:r>
              <a:rPr lang="en-US" sz="2499">
                <a:solidFill>
                  <a:srgbClr val="000000"/>
                </a:solidFill>
                <a:latin typeface="Raleway"/>
              </a:rPr>
              <a:t> with the best you can extract from the data. Use various </a:t>
            </a:r>
            <a:r>
              <a:rPr lang="en-US" sz="2499">
                <a:solidFill>
                  <a:srgbClr val="000000"/>
                </a:solidFill>
                <a:latin typeface="Raleway Bold"/>
              </a:rPr>
              <a:t>visualizations</a:t>
            </a:r>
            <a:r>
              <a:rPr lang="en-US" sz="2499">
                <a:solidFill>
                  <a:srgbClr val="000000"/>
                </a:solidFill>
                <a:latin typeface="Raleway"/>
              </a:rPr>
              <a:t> and features to make the best dashboard</a:t>
            </a:r>
          </a:p>
          <a:p>
            <a:pPr algn="l" marL="539749" indent="-269875" lvl="1">
              <a:lnSpc>
                <a:spcPts val="3499"/>
              </a:lnSpc>
              <a:spcBef>
                <a:spcPct val="0"/>
              </a:spcBef>
              <a:buFont typeface="Arial"/>
              <a:buChar char="•"/>
            </a:pPr>
            <a:r>
              <a:rPr lang="en-US" sz="2499">
                <a:solidFill>
                  <a:srgbClr val="000000"/>
                </a:solidFill>
                <a:latin typeface="Raleway"/>
              </a:rPr>
              <a:t>Find key metrics and factors and show the </a:t>
            </a:r>
            <a:r>
              <a:rPr lang="en-US" sz="2499">
                <a:solidFill>
                  <a:srgbClr val="000000"/>
                </a:solidFill>
                <a:latin typeface="Raleway Bold"/>
              </a:rPr>
              <a:t>meaningful relationships</a:t>
            </a:r>
            <a:r>
              <a:rPr lang="en-US" sz="2499">
                <a:solidFill>
                  <a:srgbClr val="000000"/>
                </a:solidFill>
                <a:latin typeface="Raleway"/>
              </a:rPr>
              <a:t> between attributes.</a:t>
            </a:r>
          </a:p>
        </p:txBody>
      </p:sp>
    </p:spTree>
  </p:cSld>
  <p:clrMapOvr>
    <a:masterClrMapping/>
  </p:clrMapOvr>
</p:sld>
</file>

<file path=ppt/slides/slide11.xml><?xml version="1.0" encoding="utf-8"?>
<p:sld xmlns:p="http://schemas.openxmlformats.org/presentationml/2006/main" xmlns:a="http://schemas.openxmlformats.org/drawingml/2006/main">
  <p:cSld>
    <p:bg>
      <p:bgPr>
        <a:solidFill>
          <a:srgbClr val="A9DFD0"/>
        </a:solidFill>
      </p:bgPr>
    </p:bg>
    <p:spTree>
      <p:nvGrpSpPr>
        <p:cNvPr id="1" name=""/>
        <p:cNvGrpSpPr/>
        <p:nvPr/>
      </p:nvGrpSpPr>
      <p:grpSpPr>
        <a:xfrm>
          <a:off x="0" y="0"/>
          <a:ext cx="0" cy="0"/>
          <a:chOff x="0" y="0"/>
          <a:chExt cx="0" cy="0"/>
        </a:xfrm>
      </p:grpSpPr>
      <p:grpSp>
        <p:nvGrpSpPr>
          <p:cNvPr name="Group 2" id="2"/>
          <p:cNvGrpSpPr/>
          <p:nvPr/>
        </p:nvGrpSpPr>
        <p:grpSpPr>
          <a:xfrm rot="0">
            <a:off x="4039863" y="3567871"/>
            <a:ext cx="10208275" cy="4701818"/>
            <a:chOff x="0" y="0"/>
            <a:chExt cx="13611033" cy="6269091"/>
          </a:xfrm>
        </p:grpSpPr>
        <p:grpSp>
          <p:nvGrpSpPr>
            <p:cNvPr name="Group 3" id="3"/>
            <p:cNvGrpSpPr/>
            <p:nvPr/>
          </p:nvGrpSpPr>
          <p:grpSpPr>
            <a:xfrm rot="0">
              <a:off x="0" y="0"/>
              <a:ext cx="13324658" cy="6269091"/>
              <a:chOff x="0" y="0"/>
              <a:chExt cx="2632031" cy="1238339"/>
            </a:xfrm>
          </p:grpSpPr>
          <p:sp>
            <p:nvSpPr>
              <p:cNvPr name="Freeform 4" id="4"/>
              <p:cNvSpPr/>
              <p:nvPr/>
            </p:nvSpPr>
            <p:spPr>
              <a:xfrm flipH="false" flipV="false" rot="0">
                <a:off x="0" y="0"/>
                <a:ext cx="2632031" cy="1238339"/>
              </a:xfrm>
              <a:custGeom>
                <a:avLst/>
                <a:gdLst/>
                <a:ahLst/>
                <a:cxnLst/>
                <a:rect r="r" b="b" t="t" l="l"/>
                <a:pathLst>
                  <a:path h="1238339" w="2632031">
                    <a:moveTo>
                      <a:pt x="6198" y="0"/>
                    </a:moveTo>
                    <a:lnTo>
                      <a:pt x="2625834" y="0"/>
                    </a:lnTo>
                    <a:cubicBezTo>
                      <a:pt x="2629256" y="0"/>
                      <a:pt x="2632031" y="2775"/>
                      <a:pt x="2632031" y="6198"/>
                    </a:cubicBezTo>
                    <a:lnTo>
                      <a:pt x="2632031" y="1232141"/>
                    </a:lnTo>
                    <a:cubicBezTo>
                      <a:pt x="2632031" y="1235564"/>
                      <a:pt x="2629256" y="1238339"/>
                      <a:pt x="2625834" y="1238339"/>
                    </a:cubicBezTo>
                    <a:lnTo>
                      <a:pt x="6198" y="1238339"/>
                    </a:lnTo>
                    <a:cubicBezTo>
                      <a:pt x="4554" y="1238339"/>
                      <a:pt x="2977" y="1237686"/>
                      <a:pt x="1815" y="1236524"/>
                    </a:cubicBezTo>
                    <a:cubicBezTo>
                      <a:pt x="653" y="1235361"/>
                      <a:pt x="0" y="1233785"/>
                      <a:pt x="0" y="1232141"/>
                    </a:cubicBezTo>
                    <a:lnTo>
                      <a:pt x="0" y="6198"/>
                    </a:lnTo>
                    <a:cubicBezTo>
                      <a:pt x="0" y="2775"/>
                      <a:pt x="2775" y="0"/>
                      <a:pt x="6198" y="0"/>
                    </a:cubicBezTo>
                    <a:close/>
                  </a:path>
                </a:pathLst>
              </a:custGeom>
              <a:solidFill>
                <a:srgbClr val="D4F6EC"/>
              </a:solidFill>
            </p:spPr>
          </p:sp>
          <p:sp>
            <p:nvSpPr>
              <p:cNvPr name="TextBox 5" id="5"/>
              <p:cNvSpPr txBox="true"/>
              <p:nvPr/>
            </p:nvSpPr>
            <p:spPr>
              <a:xfrm>
                <a:off x="0" y="-38100"/>
                <a:ext cx="2632031" cy="1276439"/>
              </a:xfrm>
              <a:prstGeom prst="rect">
                <a:avLst/>
              </a:prstGeom>
            </p:spPr>
            <p:txBody>
              <a:bodyPr anchor="ctr" rtlCol="false" tIns="50800" lIns="50800" bIns="50800" rIns="50800"/>
              <a:lstStyle/>
              <a:p>
                <a:pPr algn="ctr">
                  <a:lnSpc>
                    <a:spcPts val="2659"/>
                  </a:lnSpc>
                  <a:spcBef>
                    <a:spcPct val="0"/>
                  </a:spcBef>
                </a:pPr>
              </a:p>
            </p:txBody>
          </p:sp>
        </p:grpSp>
        <p:sp>
          <p:nvSpPr>
            <p:cNvPr name="TextBox 6" id="6"/>
            <p:cNvSpPr txBox="true"/>
            <p:nvPr/>
          </p:nvSpPr>
          <p:spPr>
            <a:xfrm rot="0">
              <a:off x="681333" y="1987607"/>
              <a:ext cx="12929700" cy="3477683"/>
            </a:xfrm>
            <a:prstGeom prst="rect">
              <a:avLst/>
            </a:prstGeom>
          </p:spPr>
          <p:txBody>
            <a:bodyPr anchor="t" rtlCol="false" tIns="0" lIns="0" bIns="0" rIns="0">
              <a:spAutoFit/>
            </a:bodyPr>
            <a:lstStyle/>
            <a:p>
              <a:pPr marL="539749" indent="-269875" lvl="1">
                <a:lnSpc>
                  <a:spcPts val="3499"/>
                </a:lnSpc>
                <a:buFont typeface="Arial"/>
                <a:buChar char="•"/>
              </a:pPr>
              <a:r>
                <a:rPr lang="en-US" sz="2499">
                  <a:solidFill>
                    <a:srgbClr val="000000"/>
                  </a:solidFill>
                  <a:latin typeface="Raleway"/>
                </a:rPr>
                <a:t>Shop Name – Name of the restaurant/hotel</a:t>
              </a:r>
            </a:p>
            <a:p>
              <a:pPr marL="539749" indent="-269875" lvl="1">
                <a:lnSpc>
                  <a:spcPts val="3499"/>
                </a:lnSpc>
                <a:buFont typeface="Arial"/>
                <a:buChar char="•"/>
              </a:pPr>
              <a:r>
                <a:rPr lang="en-US" sz="2499">
                  <a:solidFill>
                    <a:srgbClr val="000000"/>
                  </a:solidFill>
                  <a:latin typeface="Raleway"/>
                </a:rPr>
                <a:t>Cuisine – Name of the cuisione available in that restaurant</a:t>
              </a:r>
            </a:p>
            <a:p>
              <a:pPr marL="539749" indent="-269875" lvl="1">
                <a:lnSpc>
                  <a:spcPts val="3499"/>
                </a:lnSpc>
                <a:buFont typeface="Arial"/>
                <a:buChar char="•"/>
              </a:pPr>
              <a:r>
                <a:rPr lang="en-US" sz="2499">
                  <a:solidFill>
                    <a:srgbClr val="000000"/>
                  </a:solidFill>
                  <a:latin typeface="Raleway"/>
                </a:rPr>
                <a:t>Location – Address of the shop/restaurant/hotel</a:t>
              </a:r>
            </a:p>
            <a:p>
              <a:pPr marL="539749" indent="-269875" lvl="1">
                <a:lnSpc>
                  <a:spcPts val="3499"/>
                </a:lnSpc>
                <a:buFont typeface="Arial"/>
                <a:buChar char="•"/>
              </a:pPr>
              <a:r>
                <a:rPr lang="en-US" sz="2499">
                  <a:solidFill>
                    <a:srgbClr val="000000"/>
                  </a:solidFill>
                  <a:latin typeface="Raleway"/>
                </a:rPr>
                <a:t>Cost_for_two – Average cost to be paid by the customers eating food from that hotel</a:t>
              </a:r>
            </a:p>
            <a:p>
              <a:pPr algn="l" marL="539749" indent="-269875" lvl="1">
                <a:lnSpc>
                  <a:spcPts val="3499"/>
                </a:lnSpc>
                <a:spcBef>
                  <a:spcPct val="0"/>
                </a:spcBef>
                <a:buFont typeface="Arial"/>
                <a:buChar char="•"/>
              </a:pPr>
              <a:r>
                <a:rPr lang="en-US" sz="2499">
                  <a:solidFill>
                    <a:srgbClr val="000000"/>
                  </a:solidFill>
                  <a:latin typeface="Raleway"/>
                </a:rPr>
                <a:t>Rating – Rating of the hotel/restaurant</a:t>
              </a:r>
            </a:p>
          </p:txBody>
        </p:sp>
        <p:sp>
          <p:nvSpPr>
            <p:cNvPr name="TextBox 7" id="7"/>
            <p:cNvSpPr txBox="true"/>
            <p:nvPr/>
          </p:nvSpPr>
          <p:spPr>
            <a:xfrm rot="0">
              <a:off x="3772390" y="672452"/>
              <a:ext cx="5363236" cy="685800"/>
            </a:xfrm>
            <a:prstGeom prst="rect">
              <a:avLst/>
            </a:prstGeom>
          </p:spPr>
          <p:txBody>
            <a:bodyPr anchor="t" rtlCol="false" tIns="0" lIns="0" bIns="0" rIns="0">
              <a:spAutoFit/>
            </a:bodyPr>
            <a:lstStyle/>
            <a:p>
              <a:pPr algn="ctr" marL="0" indent="0" lvl="1">
                <a:lnSpc>
                  <a:spcPts val="3599"/>
                </a:lnSpc>
              </a:pPr>
              <a:r>
                <a:rPr lang="en-US" sz="3999" spc="-183">
                  <a:solidFill>
                    <a:srgbClr val="00694C"/>
                  </a:solidFill>
                  <a:latin typeface="Raleway Medium"/>
                </a:rPr>
                <a:t>Details of Dataset</a:t>
              </a:r>
            </a:p>
          </p:txBody>
        </p:sp>
      </p:grpSp>
      <p:grpSp>
        <p:nvGrpSpPr>
          <p:cNvPr name="Group 8" id="8"/>
          <p:cNvGrpSpPr/>
          <p:nvPr/>
        </p:nvGrpSpPr>
        <p:grpSpPr>
          <a:xfrm rot="0">
            <a:off x="6322198" y="824446"/>
            <a:ext cx="10937102" cy="1112485"/>
            <a:chOff x="0" y="0"/>
            <a:chExt cx="2880554" cy="293000"/>
          </a:xfrm>
        </p:grpSpPr>
        <p:sp>
          <p:nvSpPr>
            <p:cNvPr name="Freeform 9" id="9"/>
            <p:cNvSpPr/>
            <p:nvPr/>
          </p:nvSpPr>
          <p:spPr>
            <a:xfrm flipH="false" flipV="false" rot="0">
              <a:off x="0" y="0"/>
              <a:ext cx="2880554" cy="293000"/>
            </a:xfrm>
            <a:custGeom>
              <a:avLst/>
              <a:gdLst/>
              <a:ahLst/>
              <a:cxnLst/>
              <a:rect r="r" b="b" t="t" l="l"/>
              <a:pathLst>
                <a:path h="293000" w="2880554">
                  <a:moveTo>
                    <a:pt x="5663" y="0"/>
                  </a:moveTo>
                  <a:lnTo>
                    <a:pt x="2874891" y="0"/>
                  </a:lnTo>
                  <a:cubicBezTo>
                    <a:pt x="2878018" y="0"/>
                    <a:pt x="2880554" y="2535"/>
                    <a:pt x="2880554" y="5663"/>
                  </a:cubicBezTo>
                  <a:lnTo>
                    <a:pt x="2880554" y="287337"/>
                  </a:lnTo>
                  <a:cubicBezTo>
                    <a:pt x="2880554" y="290465"/>
                    <a:pt x="2878018" y="293000"/>
                    <a:pt x="2874891" y="293000"/>
                  </a:cubicBezTo>
                  <a:lnTo>
                    <a:pt x="5663" y="293000"/>
                  </a:lnTo>
                  <a:cubicBezTo>
                    <a:pt x="4161" y="293000"/>
                    <a:pt x="2721" y="292404"/>
                    <a:pt x="1659" y="291342"/>
                  </a:cubicBezTo>
                  <a:cubicBezTo>
                    <a:pt x="597" y="290280"/>
                    <a:pt x="0" y="288839"/>
                    <a:pt x="0" y="287337"/>
                  </a:cubicBezTo>
                  <a:lnTo>
                    <a:pt x="0" y="5663"/>
                  </a:lnTo>
                  <a:cubicBezTo>
                    <a:pt x="0" y="2535"/>
                    <a:pt x="2535" y="0"/>
                    <a:pt x="5663" y="0"/>
                  </a:cubicBezTo>
                  <a:close/>
                </a:path>
              </a:pathLst>
            </a:custGeom>
            <a:solidFill>
              <a:srgbClr val="3ECDA6"/>
            </a:solidFill>
          </p:spPr>
        </p:sp>
        <p:sp>
          <p:nvSpPr>
            <p:cNvPr name="TextBox 10" id="10"/>
            <p:cNvSpPr txBox="true"/>
            <p:nvPr/>
          </p:nvSpPr>
          <p:spPr>
            <a:xfrm>
              <a:off x="0" y="-38100"/>
              <a:ext cx="2880554" cy="331100"/>
            </a:xfrm>
            <a:prstGeom prst="rect">
              <a:avLst/>
            </a:prstGeom>
          </p:spPr>
          <p:txBody>
            <a:bodyPr anchor="ctr" rtlCol="false" tIns="50800" lIns="50800" bIns="50800" rIns="50800"/>
            <a:lstStyle/>
            <a:p>
              <a:pPr algn="ctr">
                <a:lnSpc>
                  <a:spcPts val="2659"/>
                </a:lnSpc>
                <a:spcBef>
                  <a:spcPct val="0"/>
                </a:spcBef>
              </a:pPr>
            </a:p>
          </p:txBody>
        </p:sp>
      </p:grpSp>
      <p:sp>
        <p:nvSpPr>
          <p:cNvPr name="TextBox 11" id="11"/>
          <p:cNvSpPr txBox="true"/>
          <p:nvPr/>
        </p:nvSpPr>
        <p:spPr>
          <a:xfrm rot="0">
            <a:off x="1028700" y="985401"/>
            <a:ext cx="5717980" cy="1038224"/>
          </a:xfrm>
          <a:prstGeom prst="rect">
            <a:avLst/>
          </a:prstGeom>
        </p:spPr>
        <p:txBody>
          <a:bodyPr anchor="t" rtlCol="false" tIns="0" lIns="0" bIns="0" rIns="0">
            <a:spAutoFit/>
          </a:bodyPr>
          <a:lstStyle/>
          <a:p>
            <a:pPr algn="l" marL="0" indent="0" lvl="1">
              <a:lnSpc>
                <a:spcPts val="7649"/>
              </a:lnSpc>
              <a:spcBef>
                <a:spcPct val="0"/>
              </a:spcBef>
            </a:pPr>
            <a:r>
              <a:rPr lang="en-US" sz="8499" spc="-390" strike="noStrike" u="none">
                <a:solidFill>
                  <a:srgbClr val="00694C"/>
                </a:solidFill>
                <a:latin typeface="Montserrat Bold"/>
              </a:rPr>
              <a:t>Project-2</a:t>
            </a:r>
          </a:p>
        </p:txBody>
      </p:sp>
      <p:sp>
        <p:nvSpPr>
          <p:cNvPr name="TextBox 12" id="12"/>
          <p:cNvSpPr txBox="true"/>
          <p:nvPr/>
        </p:nvSpPr>
        <p:spPr>
          <a:xfrm rot="0">
            <a:off x="7095519" y="1002863"/>
            <a:ext cx="9390459" cy="679450"/>
          </a:xfrm>
          <a:prstGeom prst="rect">
            <a:avLst/>
          </a:prstGeom>
        </p:spPr>
        <p:txBody>
          <a:bodyPr anchor="t" rtlCol="false" tIns="0" lIns="0" bIns="0" rIns="0">
            <a:spAutoFit/>
          </a:bodyPr>
          <a:lstStyle/>
          <a:p>
            <a:pPr algn="ctr">
              <a:lnSpc>
                <a:spcPts val="5599"/>
              </a:lnSpc>
              <a:spcBef>
                <a:spcPct val="0"/>
              </a:spcBef>
            </a:pPr>
            <a:r>
              <a:rPr lang="en-US" sz="3999">
                <a:solidFill>
                  <a:srgbClr val="000000"/>
                </a:solidFill>
                <a:latin typeface="Raleway Semi-Bold"/>
              </a:rPr>
              <a:t>Swiggy Bangalore Outlet Data Analysis</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BF6F1"/>
        </a:solidFill>
      </p:bgPr>
    </p:bg>
    <p:spTree>
      <p:nvGrpSpPr>
        <p:cNvPr id="1" name=""/>
        <p:cNvGrpSpPr/>
        <p:nvPr/>
      </p:nvGrpSpPr>
      <p:grpSpPr>
        <a:xfrm>
          <a:off x="0" y="0"/>
          <a:ext cx="0" cy="0"/>
          <a:chOff x="0" y="0"/>
          <a:chExt cx="0" cy="0"/>
        </a:xfrm>
      </p:grpSpPr>
      <p:grpSp>
        <p:nvGrpSpPr>
          <p:cNvPr name="Group 2" id="2"/>
          <p:cNvGrpSpPr/>
          <p:nvPr/>
        </p:nvGrpSpPr>
        <p:grpSpPr>
          <a:xfrm rot="0">
            <a:off x="1028700" y="2155235"/>
            <a:ext cx="16230600" cy="7377955"/>
            <a:chOff x="0" y="0"/>
            <a:chExt cx="4274726" cy="1943165"/>
          </a:xfrm>
        </p:grpSpPr>
        <p:sp>
          <p:nvSpPr>
            <p:cNvPr name="Freeform 3" id="3"/>
            <p:cNvSpPr/>
            <p:nvPr/>
          </p:nvSpPr>
          <p:spPr>
            <a:xfrm flipH="false" flipV="false" rot="0">
              <a:off x="0" y="0"/>
              <a:ext cx="4274726" cy="1943165"/>
            </a:xfrm>
            <a:custGeom>
              <a:avLst/>
              <a:gdLst/>
              <a:ahLst/>
              <a:cxnLst/>
              <a:rect r="r" b="b" t="t" l="l"/>
              <a:pathLst>
                <a:path h="1943165" w="4274726">
                  <a:moveTo>
                    <a:pt x="3816" y="0"/>
                  </a:moveTo>
                  <a:lnTo>
                    <a:pt x="4270910" y="0"/>
                  </a:lnTo>
                  <a:cubicBezTo>
                    <a:pt x="4271922" y="0"/>
                    <a:pt x="4272893" y="402"/>
                    <a:pt x="4273608" y="1118"/>
                  </a:cubicBezTo>
                  <a:cubicBezTo>
                    <a:pt x="4274324" y="1833"/>
                    <a:pt x="4274726" y="2804"/>
                    <a:pt x="4274726" y="3816"/>
                  </a:cubicBezTo>
                  <a:lnTo>
                    <a:pt x="4274726" y="1939349"/>
                  </a:lnTo>
                  <a:cubicBezTo>
                    <a:pt x="4274726" y="1940361"/>
                    <a:pt x="4274324" y="1941332"/>
                    <a:pt x="4273608" y="1942048"/>
                  </a:cubicBezTo>
                  <a:cubicBezTo>
                    <a:pt x="4272893" y="1942763"/>
                    <a:pt x="4271922" y="1943165"/>
                    <a:pt x="4270910" y="1943165"/>
                  </a:cubicBezTo>
                  <a:lnTo>
                    <a:pt x="3816" y="1943165"/>
                  </a:lnTo>
                  <a:cubicBezTo>
                    <a:pt x="2804" y="1943165"/>
                    <a:pt x="1833" y="1942763"/>
                    <a:pt x="1118" y="1942048"/>
                  </a:cubicBezTo>
                  <a:cubicBezTo>
                    <a:pt x="402" y="1941332"/>
                    <a:pt x="0" y="1940361"/>
                    <a:pt x="0" y="1939349"/>
                  </a:cubicBezTo>
                  <a:lnTo>
                    <a:pt x="0" y="3816"/>
                  </a:lnTo>
                  <a:cubicBezTo>
                    <a:pt x="0" y="2804"/>
                    <a:pt x="402" y="1833"/>
                    <a:pt x="1118" y="1118"/>
                  </a:cubicBezTo>
                  <a:cubicBezTo>
                    <a:pt x="1833" y="402"/>
                    <a:pt x="2804" y="0"/>
                    <a:pt x="3816" y="0"/>
                  </a:cubicBezTo>
                  <a:close/>
                </a:path>
              </a:pathLst>
            </a:custGeom>
            <a:solidFill>
              <a:srgbClr val="D4F6EC"/>
            </a:solidFill>
          </p:spPr>
        </p:sp>
        <p:sp>
          <p:nvSpPr>
            <p:cNvPr name="TextBox 4" id="4"/>
            <p:cNvSpPr txBox="true"/>
            <p:nvPr/>
          </p:nvSpPr>
          <p:spPr>
            <a:xfrm>
              <a:off x="0" y="-38100"/>
              <a:ext cx="4274726" cy="1981265"/>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6322198" y="724969"/>
            <a:ext cx="10937102" cy="1112485"/>
            <a:chOff x="0" y="0"/>
            <a:chExt cx="2880554" cy="293000"/>
          </a:xfrm>
        </p:grpSpPr>
        <p:sp>
          <p:nvSpPr>
            <p:cNvPr name="Freeform 6" id="6"/>
            <p:cNvSpPr/>
            <p:nvPr/>
          </p:nvSpPr>
          <p:spPr>
            <a:xfrm flipH="false" flipV="false" rot="0">
              <a:off x="0" y="0"/>
              <a:ext cx="2880554" cy="293000"/>
            </a:xfrm>
            <a:custGeom>
              <a:avLst/>
              <a:gdLst/>
              <a:ahLst/>
              <a:cxnLst/>
              <a:rect r="r" b="b" t="t" l="l"/>
              <a:pathLst>
                <a:path h="293000" w="2880554">
                  <a:moveTo>
                    <a:pt x="5663" y="0"/>
                  </a:moveTo>
                  <a:lnTo>
                    <a:pt x="2874891" y="0"/>
                  </a:lnTo>
                  <a:cubicBezTo>
                    <a:pt x="2878018" y="0"/>
                    <a:pt x="2880554" y="2535"/>
                    <a:pt x="2880554" y="5663"/>
                  </a:cubicBezTo>
                  <a:lnTo>
                    <a:pt x="2880554" y="287337"/>
                  </a:lnTo>
                  <a:cubicBezTo>
                    <a:pt x="2880554" y="290465"/>
                    <a:pt x="2878018" y="293000"/>
                    <a:pt x="2874891" y="293000"/>
                  </a:cubicBezTo>
                  <a:lnTo>
                    <a:pt x="5663" y="293000"/>
                  </a:lnTo>
                  <a:cubicBezTo>
                    <a:pt x="4161" y="293000"/>
                    <a:pt x="2721" y="292404"/>
                    <a:pt x="1659" y="291342"/>
                  </a:cubicBezTo>
                  <a:cubicBezTo>
                    <a:pt x="597" y="290280"/>
                    <a:pt x="0" y="288839"/>
                    <a:pt x="0" y="287337"/>
                  </a:cubicBezTo>
                  <a:lnTo>
                    <a:pt x="0" y="5663"/>
                  </a:lnTo>
                  <a:cubicBezTo>
                    <a:pt x="0" y="2535"/>
                    <a:pt x="2535" y="0"/>
                    <a:pt x="5663" y="0"/>
                  </a:cubicBezTo>
                  <a:close/>
                </a:path>
              </a:pathLst>
            </a:custGeom>
            <a:solidFill>
              <a:srgbClr val="A9DFD0"/>
            </a:solidFill>
          </p:spPr>
        </p:sp>
        <p:sp>
          <p:nvSpPr>
            <p:cNvPr name="TextBox 7" id="7"/>
            <p:cNvSpPr txBox="true"/>
            <p:nvPr/>
          </p:nvSpPr>
          <p:spPr>
            <a:xfrm>
              <a:off x="0" y="-38100"/>
              <a:ext cx="2880554" cy="331100"/>
            </a:xfrm>
            <a:prstGeom prst="rect">
              <a:avLst/>
            </a:prstGeom>
          </p:spPr>
          <p:txBody>
            <a:bodyPr anchor="ctr" rtlCol="false" tIns="50800" lIns="50800" bIns="50800" rIns="50800"/>
            <a:lstStyle/>
            <a:p>
              <a:pPr algn="ctr">
                <a:lnSpc>
                  <a:spcPts val="2659"/>
                </a:lnSpc>
                <a:spcBef>
                  <a:spcPct val="0"/>
                </a:spcBef>
              </a:pPr>
            </a:p>
          </p:txBody>
        </p:sp>
      </p:grpSp>
      <p:sp>
        <p:nvSpPr>
          <p:cNvPr name="TextBox 8" id="8"/>
          <p:cNvSpPr txBox="true"/>
          <p:nvPr/>
        </p:nvSpPr>
        <p:spPr>
          <a:xfrm rot="0">
            <a:off x="1028700" y="799230"/>
            <a:ext cx="5717980" cy="1038224"/>
          </a:xfrm>
          <a:prstGeom prst="rect">
            <a:avLst/>
          </a:prstGeom>
        </p:spPr>
        <p:txBody>
          <a:bodyPr anchor="t" rtlCol="false" tIns="0" lIns="0" bIns="0" rIns="0">
            <a:spAutoFit/>
          </a:bodyPr>
          <a:lstStyle/>
          <a:p>
            <a:pPr algn="l" marL="0" indent="0" lvl="1">
              <a:lnSpc>
                <a:spcPts val="7649"/>
              </a:lnSpc>
              <a:spcBef>
                <a:spcPct val="0"/>
              </a:spcBef>
            </a:pPr>
            <a:r>
              <a:rPr lang="en-US" sz="8499" spc="-390" strike="noStrike" u="none">
                <a:solidFill>
                  <a:srgbClr val="00694C"/>
                </a:solidFill>
                <a:latin typeface="Montserrat Bold"/>
              </a:rPr>
              <a:t>Project-2</a:t>
            </a:r>
          </a:p>
        </p:txBody>
      </p:sp>
      <p:sp>
        <p:nvSpPr>
          <p:cNvPr name="Freeform 9" id="9"/>
          <p:cNvSpPr/>
          <p:nvPr/>
        </p:nvSpPr>
        <p:spPr>
          <a:xfrm flipH="false" flipV="false" rot="0">
            <a:off x="1429527" y="2397597"/>
            <a:ext cx="3966301" cy="3211151"/>
          </a:xfrm>
          <a:custGeom>
            <a:avLst/>
            <a:gdLst/>
            <a:ahLst/>
            <a:cxnLst/>
            <a:rect r="r" b="b" t="t" l="l"/>
            <a:pathLst>
              <a:path h="3211151" w="3966301">
                <a:moveTo>
                  <a:pt x="0" y="0"/>
                </a:moveTo>
                <a:lnTo>
                  <a:pt x="3966301" y="0"/>
                </a:lnTo>
                <a:lnTo>
                  <a:pt x="3966301" y="3211151"/>
                </a:lnTo>
                <a:lnTo>
                  <a:pt x="0" y="3211151"/>
                </a:lnTo>
                <a:lnTo>
                  <a:pt x="0" y="0"/>
                </a:lnTo>
                <a:close/>
              </a:path>
            </a:pathLst>
          </a:custGeom>
          <a:blipFill>
            <a:blip r:embed="rId2"/>
            <a:stretch>
              <a:fillRect l="0" t="0" r="0" b="0"/>
            </a:stretch>
          </a:blipFill>
        </p:spPr>
      </p:sp>
      <p:sp>
        <p:nvSpPr>
          <p:cNvPr name="Freeform 10" id="10"/>
          <p:cNvSpPr/>
          <p:nvPr/>
        </p:nvSpPr>
        <p:spPr>
          <a:xfrm flipH="false" flipV="false" rot="0">
            <a:off x="1429527" y="5844212"/>
            <a:ext cx="4281653" cy="3414088"/>
          </a:xfrm>
          <a:custGeom>
            <a:avLst/>
            <a:gdLst/>
            <a:ahLst/>
            <a:cxnLst/>
            <a:rect r="r" b="b" t="t" l="l"/>
            <a:pathLst>
              <a:path h="3414088" w="4281653">
                <a:moveTo>
                  <a:pt x="0" y="0"/>
                </a:moveTo>
                <a:lnTo>
                  <a:pt x="4281653" y="0"/>
                </a:lnTo>
                <a:lnTo>
                  <a:pt x="4281653" y="3414088"/>
                </a:lnTo>
                <a:lnTo>
                  <a:pt x="0" y="3414088"/>
                </a:lnTo>
                <a:lnTo>
                  <a:pt x="0" y="0"/>
                </a:lnTo>
                <a:close/>
              </a:path>
            </a:pathLst>
          </a:custGeom>
          <a:blipFill>
            <a:blip r:embed="rId3"/>
            <a:stretch>
              <a:fillRect l="0" t="0" r="0" b="0"/>
            </a:stretch>
          </a:blipFill>
        </p:spPr>
      </p:sp>
      <p:sp>
        <p:nvSpPr>
          <p:cNvPr name="Freeform 11" id="11"/>
          <p:cNvSpPr/>
          <p:nvPr/>
        </p:nvSpPr>
        <p:spPr>
          <a:xfrm flipH="false" flipV="false" rot="0">
            <a:off x="5995944" y="2423180"/>
            <a:ext cx="5943250" cy="3211151"/>
          </a:xfrm>
          <a:custGeom>
            <a:avLst/>
            <a:gdLst/>
            <a:ahLst/>
            <a:cxnLst/>
            <a:rect r="r" b="b" t="t" l="l"/>
            <a:pathLst>
              <a:path h="3211151" w="5943250">
                <a:moveTo>
                  <a:pt x="0" y="0"/>
                </a:moveTo>
                <a:lnTo>
                  <a:pt x="5943250" y="0"/>
                </a:lnTo>
                <a:lnTo>
                  <a:pt x="5943250" y="3211151"/>
                </a:lnTo>
                <a:lnTo>
                  <a:pt x="0" y="3211151"/>
                </a:lnTo>
                <a:lnTo>
                  <a:pt x="0" y="0"/>
                </a:lnTo>
                <a:close/>
              </a:path>
            </a:pathLst>
          </a:custGeom>
          <a:blipFill>
            <a:blip r:embed="rId4"/>
            <a:stretch>
              <a:fillRect l="0" t="0" r="0" b="0"/>
            </a:stretch>
          </a:blipFill>
        </p:spPr>
      </p:sp>
      <p:sp>
        <p:nvSpPr>
          <p:cNvPr name="Freeform 12" id="12"/>
          <p:cNvSpPr/>
          <p:nvPr/>
        </p:nvSpPr>
        <p:spPr>
          <a:xfrm flipH="false" flipV="false" rot="0">
            <a:off x="12539310" y="2448762"/>
            <a:ext cx="4014973" cy="3159986"/>
          </a:xfrm>
          <a:custGeom>
            <a:avLst/>
            <a:gdLst/>
            <a:ahLst/>
            <a:cxnLst/>
            <a:rect r="r" b="b" t="t" l="l"/>
            <a:pathLst>
              <a:path h="3159986" w="4014973">
                <a:moveTo>
                  <a:pt x="0" y="0"/>
                </a:moveTo>
                <a:lnTo>
                  <a:pt x="4014973" y="0"/>
                </a:lnTo>
                <a:lnTo>
                  <a:pt x="4014973" y="3159986"/>
                </a:lnTo>
                <a:lnTo>
                  <a:pt x="0" y="3159986"/>
                </a:lnTo>
                <a:lnTo>
                  <a:pt x="0" y="0"/>
                </a:lnTo>
                <a:close/>
              </a:path>
            </a:pathLst>
          </a:custGeom>
          <a:blipFill>
            <a:blip r:embed="rId5"/>
            <a:stretch>
              <a:fillRect l="0" t="0" r="0" b="0"/>
            </a:stretch>
          </a:blipFill>
        </p:spPr>
      </p:sp>
      <p:sp>
        <p:nvSpPr>
          <p:cNvPr name="Freeform 13" id="13"/>
          <p:cNvSpPr/>
          <p:nvPr/>
        </p:nvSpPr>
        <p:spPr>
          <a:xfrm flipH="false" flipV="false" rot="0">
            <a:off x="6768045" y="5912836"/>
            <a:ext cx="4399047" cy="3276841"/>
          </a:xfrm>
          <a:custGeom>
            <a:avLst/>
            <a:gdLst/>
            <a:ahLst/>
            <a:cxnLst/>
            <a:rect r="r" b="b" t="t" l="l"/>
            <a:pathLst>
              <a:path h="3276841" w="4399047">
                <a:moveTo>
                  <a:pt x="0" y="0"/>
                </a:moveTo>
                <a:lnTo>
                  <a:pt x="4399048" y="0"/>
                </a:lnTo>
                <a:lnTo>
                  <a:pt x="4399048" y="3276841"/>
                </a:lnTo>
                <a:lnTo>
                  <a:pt x="0" y="3276841"/>
                </a:lnTo>
                <a:lnTo>
                  <a:pt x="0" y="0"/>
                </a:lnTo>
                <a:close/>
              </a:path>
            </a:pathLst>
          </a:custGeom>
          <a:blipFill>
            <a:blip r:embed="rId6"/>
            <a:stretch>
              <a:fillRect l="0" t="0" r="0" b="0"/>
            </a:stretch>
          </a:blipFill>
        </p:spPr>
      </p:sp>
      <p:sp>
        <p:nvSpPr>
          <p:cNvPr name="Freeform 14" id="14"/>
          <p:cNvSpPr/>
          <p:nvPr/>
        </p:nvSpPr>
        <p:spPr>
          <a:xfrm flipH="false" flipV="false" rot="0">
            <a:off x="12372831" y="5844212"/>
            <a:ext cx="4181453" cy="3345464"/>
          </a:xfrm>
          <a:custGeom>
            <a:avLst/>
            <a:gdLst/>
            <a:ahLst/>
            <a:cxnLst/>
            <a:rect r="r" b="b" t="t" l="l"/>
            <a:pathLst>
              <a:path h="3345464" w="4181453">
                <a:moveTo>
                  <a:pt x="0" y="0"/>
                </a:moveTo>
                <a:lnTo>
                  <a:pt x="4181452" y="0"/>
                </a:lnTo>
                <a:lnTo>
                  <a:pt x="4181452" y="3345465"/>
                </a:lnTo>
                <a:lnTo>
                  <a:pt x="0" y="3345465"/>
                </a:lnTo>
                <a:lnTo>
                  <a:pt x="0" y="0"/>
                </a:lnTo>
                <a:close/>
              </a:path>
            </a:pathLst>
          </a:custGeom>
          <a:blipFill>
            <a:blip r:embed="rId7"/>
            <a:stretch>
              <a:fillRect l="0" t="-2795" r="0" b="-2795"/>
            </a:stretch>
          </a:blipFill>
        </p:spPr>
      </p:sp>
      <p:sp>
        <p:nvSpPr>
          <p:cNvPr name="TextBox 15" id="15"/>
          <p:cNvSpPr txBox="true"/>
          <p:nvPr/>
        </p:nvSpPr>
        <p:spPr>
          <a:xfrm rot="0">
            <a:off x="7095519" y="903386"/>
            <a:ext cx="9390459" cy="679450"/>
          </a:xfrm>
          <a:prstGeom prst="rect">
            <a:avLst/>
          </a:prstGeom>
        </p:spPr>
        <p:txBody>
          <a:bodyPr anchor="t" rtlCol="false" tIns="0" lIns="0" bIns="0" rIns="0">
            <a:spAutoFit/>
          </a:bodyPr>
          <a:lstStyle/>
          <a:p>
            <a:pPr algn="ctr">
              <a:lnSpc>
                <a:spcPts val="5599"/>
              </a:lnSpc>
              <a:spcBef>
                <a:spcPct val="0"/>
              </a:spcBef>
            </a:pPr>
            <a:r>
              <a:rPr lang="en-US" sz="3999">
                <a:solidFill>
                  <a:srgbClr val="000000"/>
                </a:solidFill>
                <a:latin typeface="Raleway Semi-Bold"/>
              </a:rPr>
              <a:t>Swiggy Bangalore Outlet Data Analysis</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A9DFD0"/>
        </a:solidFill>
      </p:bgPr>
    </p:bg>
    <p:spTree>
      <p:nvGrpSpPr>
        <p:cNvPr id="1" name=""/>
        <p:cNvGrpSpPr/>
        <p:nvPr/>
      </p:nvGrpSpPr>
      <p:grpSpPr>
        <a:xfrm>
          <a:off x="0" y="0"/>
          <a:ext cx="0" cy="0"/>
          <a:chOff x="0" y="0"/>
          <a:chExt cx="0" cy="0"/>
        </a:xfrm>
      </p:grpSpPr>
      <p:grpSp>
        <p:nvGrpSpPr>
          <p:cNvPr name="Group 2" id="2"/>
          <p:cNvGrpSpPr/>
          <p:nvPr/>
        </p:nvGrpSpPr>
        <p:grpSpPr>
          <a:xfrm rot="0">
            <a:off x="1191947" y="2064536"/>
            <a:ext cx="16067353" cy="7498463"/>
            <a:chOff x="0" y="0"/>
            <a:chExt cx="4231731" cy="1974904"/>
          </a:xfrm>
        </p:grpSpPr>
        <p:sp>
          <p:nvSpPr>
            <p:cNvPr name="Freeform 3" id="3"/>
            <p:cNvSpPr/>
            <p:nvPr/>
          </p:nvSpPr>
          <p:spPr>
            <a:xfrm flipH="false" flipV="false" rot="0">
              <a:off x="0" y="0"/>
              <a:ext cx="4231731" cy="1974904"/>
            </a:xfrm>
            <a:custGeom>
              <a:avLst/>
              <a:gdLst/>
              <a:ahLst/>
              <a:cxnLst/>
              <a:rect r="r" b="b" t="t" l="l"/>
              <a:pathLst>
                <a:path h="1974904" w="4231731">
                  <a:moveTo>
                    <a:pt x="3855" y="0"/>
                  </a:moveTo>
                  <a:lnTo>
                    <a:pt x="4227876" y="0"/>
                  </a:lnTo>
                  <a:cubicBezTo>
                    <a:pt x="4228898" y="0"/>
                    <a:pt x="4229879" y="406"/>
                    <a:pt x="4230602" y="1129"/>
                  </a:cubicBezTo>
                  <a:cubicBezTo>
                    <a:pt x="4231325" y="1852"/>
                    <a:pt x="4231731" y="2832"/>
                    <a:pt x="4231731" y="3855"/>
                  </a:cubicBezTo>
                  <a:lnTo>
                    <a:pt x="4231731" y="1971049"/>
                  </a:lnTo>
                  <a:cubicBezTo>
                    <a:pt x="4231731" y="1973178"/>
                    <a:pt x="4230005" y="1974904"/>
                    <a:pt x="4227876" y="1974904"/>
                  </a:cubicBezTo>
                  <a:lnTo>
                    <a:pt x="3855" y="1974904"/>
                  </a:lnTo>
                  <a:cubicBezTo>
                    <a:pt x="2832" y="1974904"/>
                    <a:pt x="1852" y="1974498"/>
                    <a:pt x="1129" y="1973775"/>
                  </a:cubicBezTo>
                  <a:cubicBezTo>
                    <a:pt x="406" y="1973052"/>
                    <a:pt x="0" y="1972071"/>
                    <a:pt x="0" y="1971049"/>
                  </a:cubicBezTo>
                  <a:lnTo>
                    <a:pt x="0" y="3855"/>
                  </a:lnTo>
                  <a:cubicBezTo>
                    <a:pt x="0" y="2832"/>
                    <a:pt x="406" y="1852"/>
                    <a:pt x="1129" y="1129"/>
                  </a:cubicBezTo>
                  <a:cubicBezTo>
                    <a:pt x="1852" y="406"/>
                    <a:pt x="2832" y="0"/>
                    <a:pt x="3855" y="0"/>
                  </a:cubicBezTo>
                  <a:close/>
                </a:path>
              </a:pathLst>
            </a:custGeom>
            <a:solidFill>
              <a:srgbClr val="D4F6EC"/>
            </a:solidFill>
          </p:spPr>
        </p:sp>
        <p:sp>
          <p:nvSpPr>
            <p:cNvPr name="TextBox 4" id="4"/>
            <p:cNvSpPr txBox="true"/>
            <p:nvPr/>
          </p:nvSpPr>
          <p:spPr>
            <a:xfrm>
              <a:off x="0" y="-38100"/>
              <a:ext cx="4231731" cy="2013004"/>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6485445" y="472457"/>
            <a:ext cx="10937102" cy="1112485"/>
            <a:chOff x="0" y="0"/>
            <a:chExt cx="2880554" cy="293000"/>
          </a:xfrm>
        </p:grpSpPr>
        <p:sp>
          <p:nvSpPr>
            <p:cNvPr name="Freeform 6" id="6"/>
            <p:cNvSpPr/>
            <p:nvPr/>
          </p:nvSpPr>
          <p:spPr>
            <a:xfrm flipH="false" flipV="false" rot="0">
              <a:off x="0" y="0"/>
              <a:ext cx="2880554" cy="293000"/>
            </a:xfrm>
            <a:custGeom>
              <a:avLst/>
              <a:gdLst/>
              <a:ahLst/>
              <a:cxnLst/>
              <a:rect r="r" b="b" t="t" l="l"/>
              <a:pathLst>
                <a:path h="293000" w="2880554">
                  <a:moveTo>
                    <a:pt x="5663" y="0"/>
                  </a:moveTo>
                  <a:lnTo>
                    <a:pt x="2874891" y="0"/>
                  </a:lnTo>
                  <a:cubicBezTo>
                    <a:pt x="2878018" y="0"/>
                    <a:pt x="2880554" y="2535"/>
                    <a:pt x="2880554" y="5663"/>
                  </a:cubicBezTo>
                  <a:lnTo>
                    <a:pt x="2880554" y="287337"/>
                  </a:lnTo>
                  <a:cubicBezTo>
                    <a:pt x="2880554" y="290465"/>
                    <a:pt x="2878018" y="293000"/>
                    <a:pt x="2874891" y="293000"/>
                  </a:cubicBezTo>
                  <a:lnTo>
                    <a:pt x="5663" y="293000"/>
                  </a:lnTo>
                  <a:cubicBezTo>
                    <a:pt x="4161" y="293000"/>
                    <a:pt x="2721" y="292404"/>
                    <a:pt x="1659" y="291342"/>
                  </a:cubicBezTo>
                  <a:cubicBezTo>
                    <a:pt x="597" y="290280"/>
                    <a:pt x="0" y="288839"/>
                    <a:pt x="0" y="287337"/>
                  </a:cubicBezTo>
                  <a:lnTo>
                    <a:pt x="0" y="5663"/>
                  </a:lnTo>
                  <a:cubicBezTo>
                    <a:pt x="0" y="2535"/>
                    <a:pt x="2535" y="0"/>
                    <a:pt x="5663" y="0"/>
                  </a:cubicBezTo>
                  <a:close/>
                </a:path>
              </a:pathLst>
            </a:custGeom>
            <a:solidFill>
              <a:srgbClr val="01C892"/>
            </a:solidFill>
          </p:spPr>
        </p:sp>
        <p:sp>
          <p:nvSpPr>
            <p:cNvPr name="TextBox 7" id="7"/>
            <p:cNvSpPr txBox="true"/>
            <p:nvPr/>
          </p:nvSpPr>
          <p:spPr>
            <a:xfrm>
              <a:off x="0" y="-38100"/>
              <a:ext cx="2880554" cy="331100"/>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2540842" y="3121346"/>
            <a:ext cx="13369563" cy="5815395"/>
          </a:xfrm>
          <a:custGeom>
            <a:avLst/>
            <a:gdLst/>
            <a:ahLst/>
            <a:cxnLst/>
            <a:rect r="r" b="b" t="t" l="l"/>
            <a:pathLst>
              <a:path h="5815395" w="13369563">
                <a:moveTo>
                  <a:pt x="0" y="0"/>
                </a:moveTo>
                <a:lnTo>
                  <a:pt x="13369563" y="0"/>
                </a:lnTo>
                <a:lnTo>
                  <a:pt x="13369563" y="5815394"/>
                </a:lnTo>
                <a:lnTo>
                  <a:pt x="0" y="5815394"/>
                </a:lnTo>
                <a:lnTo>
                  <a:pt x="0" y="0"/>
                </a:lnTo>
                <a:close/>
              </a:path>
            </a:pathLst>
          </a:custGeom>
          <a:blipFill>
            <a:blip r:embed="rId2"/>
            <a:stretch>
              <a:fillRect l="0" t="0" r="0" b="0"/>
            </a:stretch>
          </a:blipFill>
        </p:spPr>
      </p:sp>
      <p:sp>
        <p:nvSpPr>
          <p:cNvPr name="TextBox 9" id="9"/>
          <p:cNvSpPr txBox="true"/>
          <p:nvPr/>
        </p:nvSpPr>
        <p:spPr>
          <a:xfrm rot="0">
            <a:off x="5563421" y="2421150"/>
            <a:ext cx="6467183" cy="485775"/>
          </a:xfrm>
          <a:prstGeom prst="rect">
            <a:avLst/>
          </a:prstGeom>
        </p:spPr>
        <p:txBody>
          <a:bodyPr anchor="t" rtlCol="false" tIns="0" lIns="0" bIns="0" rIns="0">
            <a:spAutoFit/>
          </a:bodyPr>
          <a:lstStyle/>
          <a:p>
            <a:pPr algn="ctr" marL="0" indent="0" lvl="1">
              <a:lnSpc>
                <a:spcPts val="3599"/>
              </a:lnSpc>
            </a:pPr>
            <a:r>
              <a:rPr lang="en-US" sz="3999" spc="-183">
                <a:solidFill>
                  <a:srgbClr val="00694C"/>
                </a:solidFill>
                <a:latin typeface="Raleway Medium"/>
              </a:rPr>
              <a:t>Tableau Dashboard</a:t>
            </a:r>
          </a:p>
        </p:txBody>
      </p:sp>
      <p:sp>
        <p:nvSpPr>
          <p:cNvPr name="TextBox 10" id="10"/>
          <p:cNvSpPr txBox="true"/>
          <p:nvPr/>
        </p:nvSpPr>
        <p:spPr>
          <a:xfrm rot="0">
            <a:off x="1191947" y="633413"/>
            <a:ext cx="5717980" cy="1038224"/>
          </a:xfrm>
          <a:prstGeom prst="rect">
            <a:avLst/>
          </a:prstGeom>
        </p:spPr>
        <p:txBody>
          <a:bodyPr anchor="t" rtlCol="false" tIns="0" lIns="0" bIns="0" rIns="0">
            <a:spAutoFit/>
          </a:bodyPr>
          <a:lstStyle/>
          <a:p>
            <a:pPr algn="l" marL="0" indent="0" lvl="1">
              <a:lnSpc>
                <a:spcPts val="7649"/>
              </a:lnSpc>
              <a:spcBef>
                <a:spcPct val="0"/>
              </a:spcBef>
            </a:pPr>
            <a:r>
              <a:rPr lang="en-US" sz="8499" spc="-390" strike="noStrike" u="none">
                <a:solidFill>
                  <a:srgbClr val="00694C"/>
                </a:solidFill>
                <a:latin typeface="Montserrat Bold"/>
              </a:rPr>
              <a:t>Project-2</a:t>
            </a:r>
          </a:p>
        </p:txBody>
      </p:sp>
      <p:sp>
        <p:nvSpPr>
          <p:cNvPr name="TextBox 11" id="11"/>
          <p:cNvSpPr txBox="true"/>
          <p:nvPr/>
        </p:nvSpPr>
        <p:spPr>
          <a:xfrm rot="0">
            <a:off x="7258766" y="650875"/>
            <a:ext cx="9390459" cy="679450"/>
          </a:xfrm>
          <a:prstGeom prst="rect">
            <a:avLst/>
          </a:prstGeom>
        </p:spPr>
        <p:txBody>
          <a:bodyPr anchor="t" rtlCol="false" tIns="0" lIns="0" bIns="0" rIns="0">
            <a:spAutoFit/>
          </a:bodyPr>
          <a:lstStyle/>
          <a:p>
            <a:pPr algn="ctr">
              <a:lnSpc>
                <a:spcPts val="5599"/>
              </a:lnSpc>
              <a:spcBef>
                <a:spcPct val="0"/>
              </a:spcBef>
            </a:pPr>
            <a:r>
              <a:rPr lang="en-US" sz="3999">
                <a:solidFill>
                  <a:srgbClr val="000000"/>
                </a:solidFill>
                <a:latin typeface="Raleway Semi-Bold"/>
              </a:rPr>
              <a:t>Swiggy Bangalore Outlet Data Analysis</a:t>
            </a:r>
          </a:p>
        </p:txBody>
      </p:sp>
    </p:spTree>
  </p:cSld>
  <p:clrMapOvr>
    <a:masterClrMapping/>
  </p:clrMapOvr>
</p:sld>
</file>

<file path=ppt/slides/slide14.xml><?xml version="1.0" encoding="utf-8"?>
<p:sld xmlns:p="http://schemas.openxmlformats.org/presentationml/2006/main" xmlns:a="http://schemas.openxmlformats.org/drawingml/2006/main">
  <p:cSld>
    <p:bg>
      <p:bgPr>
        <a:solidFill>
          <a:srgbClr val="FBF6F1"/>
        </a:solidFill>
      </p:bgPr>
    </p:bg>
    <p:spTree>
      <p:nvGrpSpPr>
        <p:cNvPr id="1" name=""/>
        <p:cNvGrpSpPr/>
        <p:nvPr/>
      </p:nvGrpSpPr>
      <p:grpSpPr>
        <a:xfrm>
          <a:off x="0" y="0"/>
          <a:ext cx="0" cy="0"/>
          <a:chOff x="0" y="0"/>
          <a:chExt cx="0" cy="0"/>
        </a:xfrm>
      </p:grpSpPr>
      <p:grpSp>
        <p:nvGrpSpPr>
          <p:cNvPr name="Group 2" id="2"/>
          <p:cNvGrpSpPr/>
          <p:nvPr/>
        </p:nvGrpSpPr>
        <p:grpSpPr>
          <a:xfrm rot="0">
            <a:off x="1028700" y="2155235"/>
            <a:ext cx="16230600" cy="7377955"/>
            <a:chOff x="0" y="0"/>
            <a:chExt cx="4274726" cy="1943165"/>
          </a:xfrm>
        </p:grpSpPr>
        <p:sp>
          <p:nvSpPr>
            <p:cNvPr name="Freeform 3" id="3"/>
            <p:cNvSpPr/>
            <p:nvPr/>
          </p:nvSpPr>
          <p:spPr>
            <a:xfrm flipH="false" flipV="false" rot="0">
              <a:off x="0" y="0"/>
              <a:ext cx="4274726" cy="1943165"/>
            </a:xfrm>
            <a:custGeom>
              <a:avLst/>
              <a:gdLst/>
              <a:ahLst/>
              <a:cxnLst/>
              <a:rect r="r" b="b" t="t" l="l"/>
              <a:pathLst>
                <a:path h="1943165" w="4274726">
                  <a:moveTo>
                    <a:pt x="3816" y="0"/>
                  </a:moveTo>
                  <a:lnTo>
                    <a:pt x="4270910" y="0"/>
                  </a:lnTo>
                  <a:cubicBezTo>
                    <a:pt x="4271922" y="0"/>
                    <a:pt x="4272893" y="402"/>
                    <a:pt x="4273608" y="1118"/>
                  </a:cubicBezTo>
                  <a:cubicBezTo>
                    <a:pt x="4274324" y="1833"/>
                    <a:pt x="4274726" y="2804"/>
                    <a:pt x="4274726" y="3816"/>
                  </a:cubicBezTo>
                  <a:lnTo>
                    <a:pt x="4274726" y="1939349"/>
                  </a:lnTo>
                  <a:cubicBezTo>
                    <a:pt x="4274726" y="1940361"/>
                    <a:pt x="4274324" y="1941332"/>
                    <a:pt x="4273608" y="1942048"/>
                  </a:cubicBezTo>
                  <a:cubicBezTo>
                    <a:pt x="4272893" y="1942763"/>
                    <a:pt x="4271922" y="1943165"/>
                    <a:pt x="4270910" y="1943165"/>
                  </a:cubicBezTo>
                  <a:lnTo>
                    <a:pt x="3816" y="1943165"/>
                  </a:lnTo>
                  <a:cubicBezTo>
                    <a:pt x="2804" y="1943165"/>
                    <a:pt x="1833" y="1942763"/>
                    <a:pt x="1118" y="1942048"/>
                  </a:cubicBezTo>
                  <a:cubicBezTo>
                    <a:pt x="402" y="1941332"/>
                    <a:pt x="0" y="1940361"/>
                    <a:pt x="0" y="1939349"/>
                  </a:cubicBezTo>
                  <a:lnTo>
                    <a:pt x="0" y="3816"/>
                  </a:lnTo>
                  <a:cubicBezTo>
                    <a:pt x="0" y="2804"/>
                    <a:pt x="402" y="1833"/>
                    <a:pt x="1118" y="1118"/>
                  </a:cubicBezTo>
                  <a:cubicBezTo>
                    <a:pt x="1833" y="402"/>
                    <a:pt x="2804" y="0"/>
                    <a:pt x="3816" y="0"/>
                  </a:cubicBezTo>
                  <a:close/>
                </a:path>
              </a:pathLst>
            </a:custGeom>
            <a:solidFill>
              <a:srgbClr val="D4F6EC"/>
            </a:solidFill>
          </p:spPr>
        </p:sp>
        <p:sp>
          <p:nvSpPr>
            <p:cNvPr name="TextBox 4" id="4"/>
            <p:cNvSpPr txBox="true"/>
            <p:nvPr/>
          </p:nvSpPr>
          <p:spPr>
            <a:xfrm>
              <a:off x="0" y="-38100"/>
              <a:ext cx="4274726" cy="1981265"/>
            </a:xfrm>
            <a:prstGeom prst="rect">
              <a:avLst/>
            </a:prstGeom>
          </p:spPr>
          <p:txBody>
            <a:bodyPr anchor="ctr" rtlCol="false" tIns="50800" lIns="50800" bIns="50800" rIns="50800"/>
            <a:lstStyle/>
            <a:p>
              <a:pPr algn="ctr">
                <a:lnSpc>
                  <a:spcPts val="2659"/>
                </a:lnSpc>
                <a:spcBef>
                  <a:spcPct val="0"/>
                </a:spcBef>
              </a:pPr>
            </a:p>
          </p:txBody>
        </p:sp>
      </p:grpSp>
      <p:sp>
        <p:nvSpPr>
          <p:cNvPr name="TextBox 5" id="5"/>
          <p:cNvSpPr txBox="true"/>
          <p:nvPr/>
        </p:nvSpPr>
        <p:spPr>
          <a:xfrm rot="0">
            <a:off x="1028700" y="799230"/>
            <a:ext cx="6136153" cy="1038224"/>
          </a:xfrm>
          <a:prstGeom prst="rect">
            <a:avLst/>
          </a:prstGeom>
        </p:spPr>
        <p:txBody>
          <a:bodyPr anchor="t" rtlCol="false" tIns="0" lIns="0" bIns="0" rIns="0">
            <a:spAutoFit/>
          </a:bodyPr>
          <a:lstStyle/>
          <a:p>
            <a:pPr algn="l" marL="0" indent="0" lvl="1">
              <a:lnSpc>
                <a:spcPts val="7649"/>
              </a:lnSpc>
              <a:spcBef>
                <a:spcPct val="0"/>
              </a:spcBef>
            </a:pPr>
            <a:r>
              <a:rPr lang="en-US" sz="8499" spc="-390">
                <a:solidFill>
                  <a:srgbClr val="00694C"/>
                </a:solidFill>
                <a:latin typeface="Montserrat Bold"/>
              </a:rPr>
              <a:t>Learnings</a:t>
            </a:r>
          </a:p>
        </p:txBody>
      </p:sp>
      <p:sp>
        <p:nvSpPr>
          <p:cNvPr name="TextBox 6" id="6"/>
          <p:cNvSpPr txBox="true"/>
          <p:nvPr/>
        </p:nvSpPr>
        <p:spPr>
          <a:xfrm rot="0">
            <a:off x="1426708" y="2707312"/>
            <a:ext cx="15434584" cy="6188075"/>
          </a:xfrm>
          <a:prstGeom prst="rect">
            <a:avLst/>
          </a:prstGeom>
        </p:spPr>
        <p:txBody>
          <a:bodyPr anchor="t" rtlCol="false" tIns="0" lIns="0" bIns="0" rIns="0">
            <a:spAutoFit/>
          </a:bodyPr>
          <a:lstStyle/>
          <a:p>
            <a:pPr>
              <a:lnSpc>
                <a:spcPts val="4900"/>
              </a:lnSpc>
              <a:spcBef>
                <a:spcPct val="0"/>
              </a:spcBef>
            </a:pPr>
            <a:r>
              <a:rPr lang="en-US" sz="3500">
                <a:solidFill>
                  <a:srgbClr val="00694C"/>
                </a:solidFill>
                <a:latin typeface="Raleway Bold"/>
              </a:rPr>
              <a:t>Data Quality and Cleaning:</a:t>
            </a:r>
            <a:r>
              <a:rPr lang="en-US" sz="3500">
                <a:solidFill>
                  <a:srgbClr val="00694C"/>
                </a:solidFill>
                <a:latin typeface="Raleway Semi-Bold"/>
              </a:rPr>
              <a:t> </a:t>
            </a:r>
            <a:r>
              <a:rPr lang="en-US" sz="3500">
                <a:solidFill>
                  <a:srgbClr val="00694C"/>
                </a:solidFill>
                <a:latin typeface="Raleway"/>
              </a:rPr>
              <a:t>Dealing with missing values, outliers, and inconsistencies in the dataset.</a:t>
            </a:r>
          </a:p>
          <a:p>
            <a:pPr>
              <a:lnSpc>
                <a:spcPts val="4900"/>
              </a:lnSpc>
              <a:spcBef>
                <a:spcPct val="0"/>
              </a:spcBef>
            </a:pPr>
            <a:r>
              <a:rPr lang="en-US" sz="3500">
                <a:solidFill>
                  <a:srgbClr val="00694C"/>
                </a:solidFill>
                <a:latin typeface="Raleway Bold"/>
              </a:rPr>
              <a:t>Data Integration:</a:t>
            </a:r>
            <a:r>
              <a:rPr lang="en-US" sz="3500">
                <a:solidFill>
                  <a:srgbClr val="00694C"/>
                </a:solidFill>
                <a:latin typeface="Raleway"/>
              </a:rPr>
              <a:t>  Integrating data from multiple sources with different formats or structures.</a:t>
            </a:r>
          </a:p>
          <a:p>
            <a:pPr>
              <a:lnSpc>
                <a:spcPts val="4900"/>
              </a:lnSpc>
              <a:spcBef>
                <a:spcPct val="0"/>
              </a:spcBef>
            </a:pPr>
            <a:r>
              <a:rPr lang="en-US" sz="3500">
                <a:solidFill>
                  <a:srgbClr val="00694C"/>
                </a:solidFill>
                <a:latin typeface="Raleway Bold"/>
              </a:rPr>
              <a:t>Complex Statistical Analysis:</a:t>
            </a:r>
            <a:r>
              <a:rPr lang="en-US" sz="3500">
                <a:solidFill>
                  <a:srgbClr val="00694C"/>
                </a:solidFill>
                <a:latin typeface="Raleway"/>
              </a:rPr>
              <a:t> Conducting complex statistical analyses that require a deep understanding of statistical concepts.</a:t>
            </a:r>
          </a:p>
          <a:p>
            <a:pPr>
              <a:lnSpc>
                <a:spcPts val="4900"/>
              </a:lnSpc>
              <a:spcBef>
                <a:spcPct val="0"/>
              </a:spcBef>
            </a:pPr>
            <a:r>
              <a:rPr lang="en-US" sz="3500">
                <a:solidFill>
                  <a:srgbClr val="00694C"/>
                </a:solidFill>
                <a:latin typeface="Raleway Bold"/>
              </a:rPr>
              <a:t>Effective Visualization:</a:t>
            </a:r>
            <a:r>
              <a:rPr lang="en-US" sz="3500">
                <a:solidFill>
                  <a:srgbClr val="00694C"/>
                </a:solidFill>
                <a:latin typeface="Raleway"/>
              </a:rPr>
              <a:t> Creating meaningful and insightful visualizations using Matplotlib and Seaborn.</a:t>
            </a:r>
          </a:p>
          <a:p>
            <a:pPr>
              <a:lnSpc>
                <a:spcPts val="4900"/>
              </a:lnSpc>
              <a:spcBef>
                <a:spcPct val="0"/>
              </a:spcBef>
            </a:pPr>
            <a:r>
              <a:rPr lang="en-US" sz="3500">
                <a:solidFill>
                  <a:srgbClr val="00694C"/>
                </a:solidFill>
                <a:latin typeface="Raleway Bold"/>
              </a:rPr>
              <a:t>Dashboard Design in Tableau:</a:t>
            </a:r>
            <a:r>
              <a:rPr lang="en-US" sz="3500">
                <a:solidFill>
                  <a:srgbClr val="00694C"/>
                </a:solidFill>
                <a:latin typeface="Raleway"/>
              </a:rPr>
              <a:t> Designing a cohesive and user-friendly dashboard in Tableau that effectively communicates insights.</a:t>
            </a:r>
          </a:p>
        </p:txBody>
      </p:sp>
    </p:spTree>
  </p:cSld>
  <p:clrMapOvr>
    <a:masterClrMapping/>
  </p:clrMapOvr>
</p:sld>
</file>

<file path=ppt/slides/slide15.xml><?xml version="1.0" encoding="utf-8"?>
<p:sld xmlns:p="http://schemas.openxmlformats.org/presentationml/2006/main" xmlns:a="http://schemas.openxmlformats.org/drawingml/2006/main">
  <p:cSld>
    <p:bg>
      <p:bgPr>
        <a:solidFill>
          <a:srgbClr val="A9DFD0"/>
        </a:solidFill>
      </p:bgPr>
    </p:bg>
    <p:spTree>
      <p:nvGrpSpPr>
        <p:cNvPr id="1" name=""/>
        <p:cNvGrpSpPr/>
        <p:nvPr/>
      </p:nvGrpSpPr>
      <p:grpSpPr>
        <a:xfrm>
          <a:off x="0" y="0"/>
          <a:ext cx="0" cy="0"/>
          <a:chOff x="0" y="0"/>
          <a:chExt cx="0" cy="0"/>
        </a:xfrm>
      </p:grpSpPr>
      <p:grpSp>
        <p:nvGrpSpPr>
          <p:cNvPr name="Group 2" id="2"/>
          <p:cNvGrpSpPr/>
          <p:nvPr/>
        </p:nvGrpSpPr>
        <p:grpSpPr>
          <a:xfrm rot="0">
            <a:off x="1028700" y="2155235"/>
            <a:ext cx="16230600" cy="7377955"/>
            <a:chOff x="0" y="0"/>
            <a:chExt cx="4274726" cy="1943165"/>
          </a:xfrm>
        </p:grpSpPr>
        <p:sp>
          <p:nvSpPr>
            <p:cNvPr name="Freeform 3" id="3"/>
            <p:cNvSpPr/>
            <p:nvPr/>
          </p:nvSpPr>
          <p:spPr>
            <a:xfrm flipH="false" flipV="false" rot="0">
              <a:off x="0" y="0"/>
              <a:ext cx="4274726" cy="1943165"/>
            </a:xfrm>
            <a:custGeom>
              <a:avLst/>
              <a:gdLst/>
              <a:ahLst/>
              <a:cxnLst/>
              <a:rect r="r" b="b" t="t" l="l"/>
              <a:pathLst>
                <a:path h="1943165" w="4274726">
                  <a:moveTo>
                    <a:pt x="3816" y="0"/>
                  </a:moveTo>
                  <a:lnTo>
                    <a:pt x="4270910" y="0"/>
                  </a:lnTo>
                  <a:cubicBezTo>
                    <a:pt x="4271922" y="0"/>
                    <a:pt x="4272893" y="402"/>
                    <a:pt x="4273608" y="1118"/>
                  </a:cubicBezTo>
                  <a:cubicBezTo>
                    <a:pt x="4274324" y="1833"/>
                    <a:pt x="4274726" y="2804"/>
                    <a:pt x="4274726" y="3816"/>
                  </a:cubicBezTo>
                  <a:lnTo>
                    <a:pt x="4274726" y="1939349"/>
                  </a:lnTo>
                  <a:cubicBezTo>
                    <a:pt x="4274726" y="1940361"/>
                    <a:pt x="4274324" y="1941332"/>
                    <a:pt x="4273608" y="1942048"/>
                  </a:cubicBezTo>
                  <a:cubicBezTo>
                    <a:pt x="4272893" y="1942763"/>
                    <a:pt x="4271922" y="1943165"/>
                    <a:pt x="4270910" y="1943165"/>
                  </a:cubicBezTo>
                  <a:lnTo>
                    <a:pt x="3816" y="1943165"/>
                  </a:lnTo>
                  <a:cubicBezTo>
                    <a:pt x="2804" y="1943165"/>
                    <a:pt x="1833" y="1942763"/>
                    <a:pt x="1118" y="1942048"/>
                  </a:cubicBezTo>
                  <a:cubicBezTo>
                    <a:pt x="402" y="1941332"/>
                    <a:pt x="0" y="1940361"/>
                    <a:pt x="0" y="1939349"/>
                  </a:cubicBezTo>
                  <a:lnTo>
                    <a:pt x="0" y="3816"/>
                  </a:lnTo>
                  <a:cubicBezTo>
                    <a:pt x="0" y="2804"/>
                    <a:pt x="402" y="1833"/>
                    <a:pt x="1118" y="1118"/>
                  </a:cubicBezTo>
                  <a:cubicBezTo>
                    <a:pt x="1833" y="402"/>
                    <a:pt x="2804" y="0"/>
                    <a:pt x="3816" y="0"/>
                  </a:cubicBezTo>
                  <a:close/>
                </a:path>
              </a:pathLst>
            </a:custGeom>
            <a:solidFill>
              <a:srgbClr val="FBF6F1"/>
            </a:solidFill>
          </p:spPr>
        </p:sp>
        <p:sp>
          <p:nvSpPr>
            <p:cNvPr name="TextBox 4" id="4"/>
            <p:cNvSpPr txBox="true"/>
            <p:nvPr/>
          </p:nvSpPr>
          <p:spPr>
            <a:xfrm>
              <a:off x="0" y="-38100"/>
              <a:ext cx="4274726" cy="1981265"/>
            </a:xfrm>
            <a:prstGeom prst="rect">
              <a:avLst/>
            </a:prstGeom>
          </p:spPr>
          <p:txBody>
            <a:bodyPr anchor="ctr" rtlCol="false" tIns="50800" lIns="50800" bIns="50800" rIns="50800"/>
            <a:lstStyle/>
            <a:p>
              <a:pPr algn="ctr">
                <a:lnSpc>
                  <a:spcPts val="2659"/>
                </a:lnSpc>
                <a:spcBef>
                  <a:spcPct val="0"/>
                </a:spcBef>
              </a:pPr>
            </a:p>
          </p:txBody>
        </p:sp>
      </p:grpSp>
      <p:sp>
        <p:nvSpPr>
          <p:cNvPr name="TextBox 5" id="5"/>
          <p:cNvSpPr txBox="true"/>
          <p:nvPr/>
        </p:nvSpPr>
        <p:spPr>
          <a:xfrm rot="0">
            <a:off x="1028700" y="799230"/>
            <a:ext cx="6136153" cy="1038224"/>
          </a:xfrm>
          <a:prstGeom prst="rect">
            <a:avLst/>
          </a:prstGeom>
        </p:spPr>
        <p:txBody>
          <a:bodyPr anchor="t" rtlCol="false" tIns="0" lIns="0" bIns="0" rIns="0">
            <a:spAutoFit/>
          </a:bodyPr>
          <a:lstStyle/>
          <a:p>
            <a:pPr algn="l" marL="0" indent="0" lvl="1">
              <a:lnSpc>
                <a:spcPts val="7649"/>
              </a:lnSpc>
              <a:spcBef>
                <a:spcPct val="0"/>
              </a:spcBef>
            </a:pPr>
            <a:r>
              <a:rPr lang="en-US" sz="8499" spc="-390">
                <a:solidFill>
                  <a:srgbClr val="00694C"/>
                </a:solidFill>
                <a:latin typeface="Montserrat Bold"/>
              </a:rPr>
              <a:t>Challenges</a:t>
            </a:r>
          </a:p>
        </p:txBody>
      </p:sp>
      <p:sp>
        <p:nvSpPr>
          <p:cNvPr name="TextBox 6" id="6"/>
          <p:cNvSpPr txBox="true"/>
          <p:nvPr/>
        </p:nvSpPr>
        <p:spPr>
          <a:xfrm rot="0">
            <a:off x="1328314" y="2382018"/>
            <a:ext cx="15705166" cy="6807200"/>
          </a:xfrm>
          <a:prstGeom prst="rect">
            <a:avLst/>
          </a:prstGeom>
        </p:spPr>
        <p:txBody>
          <a:bodyPr anchor="t" rtlCol="false" tIns="0" lIns="0" bIns="0" rIns="0">
            <a:spAutoFit/>
          </a:bodyPr>
          <a:lstStyle/>
          <a:p>
            <a:pPr marL="755651" indent="-377825" lvl="1">
              <a:lnSpc>
                <a:spcPts val="4900"/>
              </a:lnSpc>
              <a:buFont typeface="Arial"/>
              <a:buChar char="•"/>
            </a:pPr>
            <a:r>
              <a:rPr lang="en-US" sz="3500">
                <a:solidFill>
                  <a:srgbClr val="00694C"/>
                </a:solidFill>
                <a:latin typeface="Raleway"/>
              </a:rPr>
              <a:t>Acquired proficiency in </a:t>
            </a:r>
            <a:r>
              <a:rPr lang="en-US" sz="3500">
                <a:solidFill>
                  <a:srgbClr val="00694C"/>
                </a:solidFill>
                <a:latin typeface="Raleway Bold"/>
              </a:rPr>
              <a:t>cleaning and handling</a:t>
            </a:r>
            <a:r>
              <a:rPr lang="en-US" sz="3500">
                <a:solidFill>
                  <a:srgbClr val="00694C"/>
                </a:solidFill>
                <a:latin typeface="Raleway"/>
              </a:rPr>
              <a:t> real-world datasets.</a:t>
            </a:r>
          </a:p>
          <a:p>
            <a:pPr marL="755651" indent="-377825" lvl="1">
              <a:lnSpc>
                <a:spcPts val="4900"/>
              </a:lnSpc>
              <a:buFont typeface="Arial"/>
              <a:buChar char="•"/>
            </a:pPr>
            <a:r>
              <a:rPr lang="en-US" sz="3500">
                <a:solidFill>
                  <a:srgbClr val="00694C"/>
                </a:solidFill>
                <a:latin typeface="Raleway"/>
              </a:rPr>
              <a:t>Developed a strong foundation in </a:t>
            </a:r>
            <a:r>
              <a:rPr lang="en-US" sz="3500">
                <a:solidFill>
                  <a:srgbClr val="00694C"/>
                </a:solidFill>
                <a:latin typeface="Raleway Bold"/>
              </a:rPr>
              <a:t>statistical analysis</a:t>
            </a:r>
            <a:r>
              <a:rPr lang="en-US" sz="3500">
                <a:solidFill>
                  <a:srgbClr val="00694C"/>
                </a:solidFill>
                <a:latin typeface="Raleway"/>
              </a:rPr>
              <a:t>, interpreting results, and applying advanced techniques for a deeper understanding of data patterns.</a:t>
            </a:r>
          </a:p>
          <a:p>
            <a:pPr marL="755651" indent="-377825" lvl="1">
              <a:lnSpc>
                <a:spcPts val="4900"/>
              </a:lnSpc>
              <a:buFont typeface="Arial"/>
              <a:buChar char="•"/>
            </a:pPr>
            <a:r>
              <a:rPr lang="en-US" sz="3500">
                <a:solidFill>
                  <a:srgbClr val="00694C"/>
                </a:solidFill>
                <a:latin typeface="Raleway"/>
              </a:rPr>
              <a:t>Mastered the creation of impactful </a:t>
            </a:r>
            <a:r>
              <a:rPr lang="en-US" sz="3500">
                <a:solidFill>
                  <a:srgbClr val="00694C"/>
                </a:solidFill>
                <a:latin typeface="Raleway Bold"/>
              </a:rPr>
              <a:t>visualizations </a:t>
            </a:r>
            <a:r>
              <a:rPr lang="en-US" sz="3500">
                <a:solidFill>
                  <a:srgbClr val="00694C"/>
                </a:solidFill>
                <a:latin typeface="Raleway"/>
              </a:rPr>
              <a:t>using Matplotlib and Seaborn, selecting appropriate chart types to enhance data communication.</a:t>
            </a:r>
          </a:p>
          <a:p>
            <a:pPr marL="755651" indent="-377825" lvl="1">
              <a:lnSpc>
                <a:spcPts val="4900"/>
              </a:lnSpc>
              <a:buFont typeface="Arial"/>
              <a:buChar char="•"/>
            </a:pPr>
            <a:r>
              <a:rPr lang="en-US" sz="3500">
                <a:solidFill>
                  <a:srgbClr val="00694C"/>
                </a:solidFill>
                <a:latin typeface="Raleway"/>
              </a:rPr>
              <a:t>Gained expertise in seamlessly forming </a:t>
            </a:r>
            <a:r>
              <a:rPr lang="en-US" sz="3500">
                <a:solidFill>
                  <a:srgbClr val="00694C"/>
                </a:solidFill>
                <a:latin typeface="Raleway Bold"/>
              </a:rPr>
              <a:t>insightful dashboards</a:t>
            </a:r>
            <a:r>
              <a:rPr lang="en-US" sz="3500">
                <a:solidFill>
                  <a:srgbClr val="00694C"/>
                </a:solidFill>
                <a:latin typeface="Raleway"/>
              </a:rPr>
              <a:t> with Tableau</a:t>
            </a:r>
          </a:p>
          <a:p>
            <a:pPr marL="755651" indent="-377825" lvl="1">
              <a:lnSpc>
                <a:spcPts val="4900"/>
              </a:lnSpc>
              <a:buFont typeface="Arial"/>
              <a:buChar char="•"/>
            </a:pPr>
            <a:r>
              <a:rPr lang="en-US" sz="3500">
                <a:solidFill>
                  <a:srgbClr val="00694C"/>
                </a:solidFill>
                <a:latin typeface="Raleway"/>
              </a:rPr>
              <a:t>Experienced end-to-end </a:t>
            </a:r>
            <a:r>
              <a:rPr lang="en-US" sz="3500">
                <a:solidFill>
                  <a:srgbClr val="00694C"/>
                </a:solidFill>
                <a:latin typeface="Raleway Bold"/>
              </a:rPr>
              <a:t>project management</a:t>
            </a:r>
            <a:r>
              <a:rPr lang="en-US" sz="3500">
                <a:solidFill>
                  <a:srgbClr val="00694C"/>
                </a:solidFill>
                <a:latin typeface="Raleway"/>
              </a:rPr>
              <a:t>, emphasizing collaboration, effective communication, and adaptability</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BF6F1"/>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923791" y="-783256"/>
            <a:ext cx="11853512" cy="11853512"/>
          </a:xfrm>
          <a:custGeom>
            <a:avLst/>
            <a:gdLst/>
            <a:ahLst/>
            <a:cxnLst/>
            <a:rect r="r" b="b" t="t" l="l"/>
            <a:pathLst>
              <a:path h="11853512" w="11853512">
                <a:moveTo>
                  <a:pt x="0" y="0"/>
                </a:moveTo>
                <a:lnTo>
                  <a:pt x="11853513" y="0"/>
                </a:lnTo>
                <a:lnTo>
                  <a:pt x="11853513" y="11853512"/>
                </a:lnTo>
                <a:lnTo>
                  <a:pt x="0" y="1185351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219200" y="3489723"/>
            <a:ext cx="8144502" cy="3526628"/>
          </a:xfrm>
          <a:prstGeom prst="rect">
            <a:avLst/>
          </a:prstGeom>
        </p:spPr>
        <p:txBody>
          <a:bodyPr anchor="t" rtlCol="false" tIns="0" lIns="0" bIns="0" rIns="0">
            <a:spAutoFit/>
          </a:bodyPr>
          <a:lstStyle/>
          <a:p>
            <a:pPr marL="0" indent="0" lvl="1">
              <a:lnSpc>
                <a:spcPts val="13331"/>
              </a:lnSpc>
            </a:pPr>
            <a:r>
              <a:rPr lang="en-US" sz="14812" spc="-681">
                <a:solidFill>
                  <a:srgbClr val="00694C"/>
                </a:solidFill>
                <a:latin typeface="Raleway Medium"/>
              </a:rPr>
              <a:t>Thank you !</a:t>
            </a:r>
          </a:p>
        </p:txBody>
      </p:sp>
      <p:sp>
        <p:nvSpPr>
          <p:cNvPr name="Freeform 4" id="4"/>
          <p:cNvSpPr/>
          <p:nvPr/>
        </p:nvSpPr>
        <p:spPr>
          <a:xfrm flipH="false" flipV="false" rot="0">
            <a:off x="11867657" y="1376536"/>
            <a:ext cx="5561408" cy="7533927"/>
          </a:xfrm>
          <a:custGeom>
            <a:avLst/>
            <a:gdLst/>
            <a:ahLst/>
            <a:cxnLst/>
            <a:rect r="r" b="b" t="t" l="l"/>
            <a:pathLst>
              <a:path h="7533927" w="5561408">
                <a:moveTo>
                  <a:pt x="0" y="0"/>
                </a:moveTo>
                <a:lnTo>
                  <a:pt x="5561408" y="0"/>
                </a:lnTo>
                <a:lnTo>
                  <a:pt x="5561408" y="7533928"/>
                </a:lnTo>
                <a:lnTo>
                  <a:pt x="0" y="753392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BF6F1"/>
        </a:solidFill>
      </p:bgPr>
    </p:bg>
    <p:spTree>
      <p:nvGrpSpPr>
        <p:cNvPr id="1" name=""/>
        <p:cNvGrpSpPr/>
        <p:nvPr/>
      </p:nvGrpSpPr>
      <p:grpSpPr>
        <a:xfrm>
          <a:off x="0" y="0"/>
          <a:ext cx="0" cy="0"/>
          <a:chOff x="0" y="0"/>
          <a:chExt cx="0" cy="0"/>
        </a:xfrm>
      </p:grpSpPr>
      <p:sp>
        <p:nvSpPr>
          <p:cNvPr name="Freeform 2" id="2"/>
          <p:cNvSpPr/>
          <p:nvPr/>
        </p:nvSpPr>
        <p:spPr>
          <a:xfrm flipH="false" flipV="false" rot="0">
            <a:off x="2602781" y="0"/>
            <a:ext cx="12303458" cy="2221749"/>
          </a:xfrm>
          <a:custGeom>
            <a:avLst/>
            <a:gdLst/>
            <a:ahLst/>
            <a:cxnLst/>
            <a:rect r="r" b="b" t="t" l="l"/>
            <a:pathLst>
              <a:path h="2221749" w="12303458">
                <a:moveTo>
                  <a:pt x="0" y="0"/>
                </a:moveTo>
                <a:lnTo>
                  <a:pt x="12303458" y="0"/>
                </a:lnTo>
                <a:lnTo>
                  <a:pt x="12303458" y="2221749"/>
                </a:lnTo>
                <a:lnTo>
                  <a:pt x="0" y="2221749"/>
                </a:lnTo>
                <a:lnTo>
                  <a:pt x="0" y="0"/>
                </a:lnTo>
                <a:close/>
              </a:path>
            </a:pathLst>
          </a:custGeom>
          <a:blipFill>
            <a:blip r:embed="rId2"/>
            <a:stretch>
              <a:fillRect l="0" t="0" r="0" b="0"/>
            </a:stretch>
          </a:blipFill>
        </p:spPr>
      </p:sp>
      <p:sp>
        <p:nvSpPr>
          <p:cNvPr name="TextBox 3" id="3"/>
          <p:cNvSpPr txBox="true"/>
          <p:nvPr/>
        </p:nvSpPr>
        <p:spPr>
          <a:xfrm rot="0">
            <a:off x="1976931" y="5391150"/>
            <a:ext cx="4816536" cy="1038224"/>
          </a:xfrm>
          <a:prstGeom prst="rect">
            <a:avLst/>
          </a:prstGeom>
        </p:spPr>
        <p:txBody>
          <a:bodyPr anchor="t" rtlCol="false" tIns="0" lIns="0" bIns="0" rIns="0">
            <a:spAutoFit/>
          </a:bodyPr>
          <a:lstStyle/>
          <a:p>
            <a:pPr marL="0" indent="0" lvl="1">
              <a:lnSpc>
                <a:spcPts val="7649"/>
              </a:lnSpc>
            </a:pPr>
            <a:r>
              <a:rPr lang="en-US" sz="8499" spc="-390">
                <a:solidFill>
                  <a:srgbClr val="00694C"/>
                </a:solidFill>
                <a:latin typeface="Montserrat Bold"/>
              </a:rPr>
              <a:t>AGENDA</a:t>
            </a:r>
          </a:p>
        </p:txBody>
      </p:sp>
      <p:sp>
        <p:nvSpPr>
          <p:cNvPr name="TextBox 4" id="4"/>
          <p:cNvSpPr txBox="true"/>
          <p:nvPr/>
        </p:nvSpPr>
        <p:spPr>
          <a:xfrm rot="0">
            <a:off x="7674571" y="3530828"/>
            <a:ext cx="9584729" cy="5114439"/>
          </a:xfrm>
          <a:prstGeom prst="rect">
            <a:avLst/>
          </a:prstGeom>
        </p:spPr>
        <p:txBody>
          <a:bodyPr anchor="t" rtlCol="false" tIns="0" lIns="0" bIns="0" rIns="0">
            <a:spAutoFit/>
          </a:bodyPr>
          <a:lstStyle/>
          <a:p>
            <a:pPr marL="904175" indent="-452087" lvl="1">
              <a:lnSpc>
                <a:spcPts val="5779"/>
              </a:lnSpc>
              <a:buFont typeface="Arial"/>
              <a:buChar char="•"/>
            </a:pPr>
            <a:r>
              <a:rPr lang="en-US" sz="4187">
                <a:solidFill>
                  <a:srgbClr val="00694C"/>
                </a:solidFill>
                <a:latin typeface="Raleway Medium"/>
              </a:rPr>
              <a:t>About the Company</a:t>
            </a:r>
          </a:p>
          <a:p>
            <a:pPr marL="904175" indent="-452087" lvl="1">
              <a:lnSpc>
                <a:spcPts val="5779"/>
              </a:lnSpc>
              <a:buFont typeface="Arial"/>
              <a:buChar char="•"/>
            </a:pPr>
            <a:r>
              <a:rPr lang="en-US" sz="4187">
                <a:solidFill>
                  <a:srgbClr val="00694C"/>
                </a:solidFill>
                <a:latin typeface="Raleway Medium"/>
              </a:rPr>
              <a:t>Objectives</a:t>
            </a:r>
          </a:p>
          <a:p>
            <a:pPr marL="904175" indent="-452087" lvl="1">
              <a:lnSpc>
                <a:spcPts val="5779"/>
              </a:lnSpc>
              <a:buFont typeface="Arial"/>
              <a:buChar char="•"/>
            </a:pPr>
            <a:r>
              <a:rPr lang="en-US" sz="4187">
                <a:solidFill>
                  <a:srgbClr val="00694C"/>
                </a:solidFill>
                <a:latin typeface="Raleway Medium"/>
              </a:rPr>
              <a:t>Workflow</a:t>
            </a:r>
          </a:p>
          <a:p>
            <a:pPr marL="904175" indent="-452087" lvl="1">
              <a:lnSpc>
                <a:spcPts val="5779"/>
              </a:lnSpc>
              <a:buFont typeface="Arial"/>
              <a:buChar char="•"/>
            </a:pPr>
            <a:r>
              <a:rPr lang="en-US" sz="4187">
                <a:solidFill>
                  <a:srgbClr val="00694C"/>
                </a:solidFill>
                <a:latin typeface="Raleway Medium"/>
              </a:rPr>
              <a:t>Project Allotted</a:t>
            </a:r>
          </a:p>
          <a:p>
            <a:pPr marL="904175" indent="-452087" lvl="1">
              <a:lnSpc>
                <a:spcPts val="5779"/>
              </a:lnSpc>
              <a:buFont typeface="Arial"/>
              <a:buChar char="•"/>
            </a:pPr>
            <a:r>
              <a:rPr lang="en-US" sz="4187">
                <a:solidFill>
                  <a:srgbClr val="00694C"/>
                </a:solidFill>
                <a:latin typeface="Raleway Medium"/>
              </a:rPr>
              <a:t>Implementation of the Project</a:t>
            </a:r>
          </a:p>
          <a:p>
            <a:pPr marL="904175" indent="-452087" lvl="1">
              <a:lnSpc>
                <a:spcPts val="5779"/>
              </a:lnSpc>
              <a:buFont typeface="Arial"/>
              <a:buChar char="•"/>
            </a:pPr>
            <a:r>
              <a:rPr lang="en-US" sz="4187">
                <a:solidFill>
                  <a:srgbClr val="00694C"/>
                </a:solidFill>
                <a:latin typeface="Raleway Medium"/>
              </a:rPr>
              <a:t>Learnings</a:t>
            </a:r>
          </a:p>
          <a:p>
            <a:pPr marL="904175" indent="-452087" lvl="1">
              <a:lnSpc>
                <a:spcPts val="5779"/>
              </a:lnSpc>
              <a:buFont typeface="Arial"/>
              <a:buChar char="•"/>
            </a:pPr>
            <a:r>
              <a:rPr lang="en-US" sz="4187">
                <a:solidFill>
                  <a:srgbClr val="00694C"/>
                </a:solidFill>
                <a:latin typeface="Raleway Medium"/>
              </a:rPr>
              <a:t>Challenges</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A9DFD0">
                <a:alpha val="100000"/>
              </a:srgbClr>
            </a:gs>
            <a:gs pos="100000">
              <a:srgbClr val="467C87">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2042759" y="2064719"/>
            <a:ext cx="4953540" cy="2284669"/>
          </a:xfrm>
          <a:custGeom>
            <a:avLst/>
            <a:gdLst/>
            <a:ahLst/>
            <a:cxnLst/>
            <a:rect r="r" b="b" t="t" l="l"/>
            <a:pathLst>
              <a:path h="2284669" w="4953540">
                <a:moveTo>
                  <a:pt x="0" y="0"/>
                </a:moveTo>
                <a:lnTo>
                  <a:pt x="4953541" y="0"/>
                </a:lnTo>
                <a:lnTo>
                  <a:pt x="4953541" y="2284669"/>
                </a:lnTo>
                <a:lnTo>
                  <a:pt x="0" y="2284669"/>
                </a:lnTo>
                <a:lnTo>
                  <a:pt x="0" y="0"/>
                </a:lnTo>
                <a:close/>
              </a:path>
            </a:pathLst>
          </a:custGeom>
          <a:blipFill>
            <a:blip r:embed="rId2"/>
            <a:stretch>
              <a:fillRect l="0" t="-66809" r="0" b="-50006"/>
            </a:stretch>
          </a:blipFill>
        </p:spPr>
      </p:sp>
      <p:sp>
        <p:nvSpPr>
          <p:cNvPr name="TextBox 3" id="3"/>
          <p:cNvSpPr txBox="true"/>
          <p:nvPr/>
        </p:nvSpPr>
        <p:spPr>
          <a:xfrm rot="0">
            <a:off x="1426327" y="2811766"/>
            <a:ext cx="8877395" cy="1038224"/>
          </a:xfrm>
          <a:prstGeom prst="rect">
            <a:avLst/>
          </a:prstGeom>
        </p:spPr>
        <p:txBody>
          <a:bodyPr anchor="t" rtlCol="false" tIns="0" lIns="0" bIns="0" rIns="0">
            <a:spAutoFit/>
          </a:bodyPr>
          <a:lstStyle/>
          <a:p>
            <a:pPr marL="0" indent="0" lvl="1">
              <a:lnSpc>
                <a:spcPts val="7649"/>
              </a:lnSpc>
            </a:pPr>
            <a:r>
              <a:rPr lang="en-US" sz="8499" spc="-390">
                <a:solidFill>
                  <a:srgbClr val="00694C"/>
                </a:solidFill>
                <a:latin typeface="Montserrat Bold"/>
              </a:rPr>
              <a:t>About TwiLearn</a:t>
            </a:r>
          </a:p>
        </p:txBody>
      </p:sp>
      <p:sp>
        <p:nvSpPr>
          <p:cNvPr name="TextBox 4" id="4"/>
          <p:cNvSpPr txBox="true"/>
          <p:nvPr/>
        </p:nvSpPr>
        <p:spPr>
          <a:xfrm rot="0">
            <a:off x="1622972" y="5057775"/>
            <a:ext cx="14680920" cy="2473325"/>
          </a:xfrm>
          <a:prstGeom prst="rect">
            <a:avLst/>
          </a:prstGeom>
        </p:spPr>
        <p:txBody>
          <a:bodyPr anchor="t" rtlCol="false" tIns="0" lIns="0" bIns="0" rIns="0">
            <a:spAutoFit/>
          </a:bodyPr>
          <a:lstStyle/>
          <a:p>
            <a:pPr algn="just">
              <a:lnSpc>
                <a:spcPts val="4900"/>
              </a:lnSpc>
              <a:spcBef>
                <a:spcPct val="0"/>
              </a:spcBef>
            </a:pPr>
            <a:r>
              <a:rPr lang="en-US" sz="3500">
                <a:solidFill>
                  <a:srgbClr val="000000"/>
                </a:solidFill>
                <a:latin typeface="Raleway"/>
              </a:rPr>
              <a:t>TwiLearn EduTech Pvt Ltd is committed to providing accessible and affordable education to people across the globe. Their team consists of passionate educators and technology enthusiasts who are dedicated to revolutionizing the way people learn.</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BF6F1"/>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tretch>
            <a:fillRect/>
          </a:stretch>
        </p:blipFill>
        <p:spPr>
          <a:xfrm rot="0">
            <a:off x="13073695" y="524282"/>
            <a:ext cx="4972619" cy="4318766"/>
          </a:xfrm>
          <a:prstGeom prst="rect">
            <a:avLst/>
          </a:prstGeom>
        </p:spPr>
      </p:pic>
      <p:sp>
        <p:nvSpPr>
          <p:cNvPr name="Freeform 3" id="3"/>
          <p:cNvSpPr/>
          <p:nvPr/>
        </p:nvSpPr>
        <p:spPr>
          <a:xfrm flipH="false" flipV="false" rot="0">
            <a:off x="11325054" y="3236371"/>
            <a:ext cx="1812216" cy="1802331"/>
          </a:xfrm>
          <a:custGeom>
            <a:avLst/>
            <a:gdLst/>
            <a:ahLst/>
            <a:cxnLst/>
            <a:rect r="r" b="b" t="t" l="l"/>
            <a:pathLst>
              <a:path h="1802331" w="1812216">
                <a:moveTo>
                  <a:pt x="0" y="0"/>
                </a:moveTo>
                <a:lnTo>
                  <a:pt x="1812215" y="0"/>
                </a:lnTo>
                <a:lnTo>
                  <a:pt x="1812215" y="1802330"/>
                </a:lnTo>
                <a:lnTo>
                  <a:pt x="0" y="180233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pic>
        <p:nvPicPr>
          <p:cNvPr name="Picture 4" id="4"/>
          <p:cNvPicPr>
            <a:picLocks noChangeAspect="true"/>
          </p:cNvPicPr>
          <p:nvPr/>
        </p:nvPicPr>
        <p:blipFill>
          <a:blip r:embed="rId5"/>
          <a:stretch>
            <a:fillRect/>
          </a:stretch>
        </p:blipFill>
        <p:spPr>
          <a:xfrm rot="0">
            <a:off x="11584907" y="5130898"/>
            <a:ext cx="3694241" cy="3436435"/>
          </a:xfrm>
          <a:prstGeom prst="rect">
            <a:avLst/>
          </a:prstGeom>
        </p:spPr>
      </p:pic>
      <p:pic>
        <p:nvPicPr>
          <p:cNvPr name="Picture 5" id="5"/>
          <p:cNvPicPr>
            <a:picLocks noChangeAspect="true"/>
          </p:cNvPicPr>
          <p:nvPr/>
        </p:nvPicPr>
        <p:blipFill>
          <a:blip r:embed="rId6"/>
          <a:stretch>
            <a:fillRect/>
          </a:stretch>
        </p:blipFill>
        <p:spPr>
          <a:xfrm rot="0">
            <a:off x="10666500" y="8088390"/>
            <a:ext cx="7902644" cy="2437453"/>
          </a:xfrm>
          <a:prstGeom prst="rect">
            <a:avLst/>
          </a:prstGeom>
        </p:spPr>
      </p:pic>
      <p:pic>
        <p:nvPicPr>
          <p:cNvPr name="Picture 6" id="6"/>
          <p:cNvPicPr>
            <a:picLocks noChangeAspect="true"/>
          </p:cNvPicPr>
          <p:nvPr/>
        </p:nvPicPr>
        <p:blipFill>
          <a:blip r:embed="rId7"/>
          <a:stretch>
            <a:fillRect/>
          </a:stretch>
        </p:blipFill>
        <p:spPr>
          <a:xfrm rot="0">
            <a:off x="15019356" y="4774615"/>
            <a:ext cx="3169032" cy="3169032"/>
          </a:xfrm>
          <a:prstGeom prst="rect">
            <a:avLst/>
          </a:prstGeom>
        </p:spPr>
      </p:pic>
      <p:sp>
        <p:nvSpPr>
          <p:cNvPr name="Freeform 7" id="7"/>
          <p:cNvSpPr/>
          <p:nvPr/>
        </p:nvSpPr>
        <p:spPr>
          <a:xfrm flipH="false" flipV="false" rot="0">
            <a:off x="11533743" y="1249859"/>
            <a:ext cx="2824532" cy="1581738"/>
          </a:xfrm>
          <a:custGeom>
            <a:avLst/>
            <a:gdLst/>
            <a:ahLst/>
            <a:cxnLst/>
            <a:rect r="r" b="b" t="t" l="l"/>
            <a:pathLst>
              <a:path h="1581738" w="2824532">
                <a:moveTo>
                  <a:pt x="0" y="0"/>
                </a:moveTo>
                <a:lnTo>
                  <a:pt x="2824532" y="0"/>
                </a:lnTo>
                <a:lnTo>
                  <a:pt x="2824532" y="1581738"/>
                </a:lnTo>
                <a:lnTo>
                  <a:pt x="0" y="1581738"/>
                </a:lnTo>
                <a:lnTo>
                  <a:pt x="0" y="0"/>
                </a:lnTo>
                <a:close/>
              </a:path>
            </a:pathLst>
          </a:custGeom>
          <a:blipFill>
            <a:blip r:embed="rId8"/>
            <a:stretch>
              <a:fillRect l="0" t="0" r="0" b="0"/>
            </a:stretch>
          </a:blipFill>
        </p:spPr>
      </p:sp>
      <p:sp>
        <p:nvSpPr>
          <p:cNvPr name="TextBox 8" id="8"/>
          <p:cNvSpPr txBox="true"/>
          <p:nvPr/>
        </p:nvSpPr>
        <p:spPr>
          <a:xfrm rot="0">
            <a:off x="1028700" y="854572"/>
            <a:ext cx="7924800" cy="1038224"/>
          </a:xfrm>
          <a:prstGeom prst="rect">
            <a:avLst/>
          </a:prstGeom>
        </p:spPr>
        <p:txBody>
          <a:bodyPr anchor="t" rtlCol="false" tIns="0" lIns="0" bIns="0" rIns="0">
            <a:spAutoFit/>
          </a:bodyPr>
          <a:lstStyle/>
          <a:p>
            <a:pPr algn="l" marL="0" indent="0" lvl="1">
              <a:lnSpc>
                <a:spcPts val="7649"/>
              </a:lnSpc>
              <a:spcBef>
                <a:spcPct val="0"/>
              </a:spcBef>
            </a:pPr>
            <a:r>
              <a:rPr lang="en-US" sz="8499" spc="-390" strike="noStrike" u="none">
                <a:solidFill>
                  <a:srgbClr val="00694C"/>
                </a:solidFill>
                <a:latin typeface="Montserrat Bold"/>
              </a:rPr>
              <a:t>Objectives</a:t>
            </a:r>
          </a:p>
        </p:txBody>
      </p:sp>
      <p:sp>
        <p:nvSpPr>
          <p:cNvPr name="TextBox 9" id="9"/>
          <p:cNvSpPr txBox="true"/>
          <p:nvPr/>
        </p:nvSpPr>
        <p:spPr>
          <a:xfrm rot="0">
            <a:off x="663502" y="2451100"/>
            <a:ext cx="10870241" cy="6807200"/>
          </a:xfrm>
          <a:prstGeom prst="rect">
            <a:avLst/>
          </a:prstGeom>
        </p:spPr>
        <p:txBody>
          <a:bodyPr anchor="t" rtlCol="false" tIns="0" lIns="0" bIns="0" rIns="0">
            <a:spAutoFit/>
          </a:bodyPr>
          <a:lstStyle/>
          <a:p>
            <a:pPr marL="755651" indent="-377825" lvl="1">
              <a:lnSpc>
                <a:spcPts val="4900"/>
              </a:lnSpc>
              <a:buFont typeface="Arial"/>
              <a:buChar char="•"/>
            </a:pPr>
            <a:r>
              <a:rPr lang="en-US" sz="3500">
                <a:solidFill>
                  <a:srgbClr val="000000"/>
                </a:solidFill>
                <a:latin typeface="Raleway"/>
              </a:rPr>
              <a:t>Establish a strong foundation in </a:t>
            </a:r>
            <a:r>
              <a:rPr lang="en-US" sz="3500">
                <a:solidFill>
                  <a:srgbClr val="000000"/>
                </a:solidFill>
                <a:latin typeface="Raleway Bold"/>
              </a:rPr>
              <a:t>Python</a:t>
            </a:r>
            <a:r>
              <a:rPr lang="en-US" sz="3500">
                <a:solidFill>
                  <a:srgbClr val="000000"/>
                </a:solidFill>
                <a:latin typeface="Raleway"/>
              </a:rPr>
              <a:t> programming language.</a:t>
            </a:r>
          </a:p>
          <a:p>
            <a:pPr marL="755651" indent="-377825" lvl="1">
              <a:lnSpc>
                <a:spcPts val="4900"/>
              </a:lnSpc>
              <a:buFont typeface="Arial"/>
              <a:buChar char="•"/>
            </a:pPr>
            <a:r>
              <a:rPr lang="en-US" sz="3500">
                <a:solidFill>
                  <a:srgbClr val="000000"/>
                </a:solidFill>
                <a:latin typeface="Raleway"/>
              </a:rPr>
              <a:t>Equip interns with the skills to </a:t>
            </a:r>
            <a:r>
              <a:rPr lang="en-US" sz="3500">
                <a:solidFill>
                  <a:srgbClr val="000000"/>
                </a:solidFill>
                <a:latin typeface="Raleway Bold"/>
              </a:rPr>
              <a:t>manipulate and analyze</a:t>
            </a:r>
            <a:r>
              <a:rPr lang="en-US" sz="3500">
                <a:solidFill>
                  <a:srgbClr val="000000"/>
                </a:solidFill>
                <a:latin typeface="Raleway"/>
              </a:rPr>
              <a:t> data efficiently.</a:t>
            </a:r>
          </a:p>
          <a:p>
            <a:pPr marL="755651" indent="-377825" lvl="1">
              <a:lnSpc>
                <a:spcPts val="4900"/>
              </a:lnSpc>
              <a:buFont typeface="Arial"/>
              <a:buChar char="•"/>
            </a:pPr>
            <a:r>
              <a:rPr lang="en-US" sz="3500">
                <a:solidFill>
                  <a:srgbClr val="000000"/>
                </a:solidFill>
                <a:latin typeface="Raleway"/>
              </a:rPr>
              <a:t>Develop expertise in data cleaning and </a:t>
            </a:r>
            <a:r>
              <a:rPr lang="en-US" sz="3500">
                <a:solidFill>
                  <a:srgbClr val="000000"/>
                </a:solidFill>
                <a:latin typeface="Raleway Bold"/>
              </a:rPr>
              <a:t>exploratory data analysis (EDA)</a:t>
            </a:r>
            <a:r>
              <a:rPr lang="en-US" sz="3500">
                <a:solidFill>
                  <a:srgbClr val="000000"/>
                </a:solidFill>
                <a:latin typeface="Raleway"/>
              </a:rPr>
              <a:t>.</a:t>
            </a:r>
          </a:p>
          <a:p>
            <a:pPr marL="755651" indent="-377825" lvl="1">
              <a:lnSpc>
                <a:spcPts val="4900"/>
              </a:lnSpc>
              <a:buFont typeface="Arial"/>
              <a:buChar char="•"/>
            </a:pPr>
            <a:r>
              <a:rPr lang="en-US" sz="3500">
                <a:solidFill>
                  <a:srgbClr val="000000"/>
                </a:solidFill>
                <a:latin typeface="Raleway"/>
              </a:rPr>
              <a:t>Gain a solid understanding of </a:t>
            </a:r>
            <a:r>
              <a:rPr lang="en-US" sz="3500">
                <a:solidFill>
                  <a:srgbClr val="000000"/>
                </a:solidFill>
                <a:latin typeface="Raleway Bold"/>
              </a:rPr>
              <a:t>statistical concepts</a:t>
            </a:r>
            <a:r>
              <a:rPr lang="en-US" sz="3500">
                <a:solidFill>
                  <a:srgbClr val="000000"/>
                </a:solidFill>
                <a:latin typeface="Raleway"/>
              </a:rPr>
              <a:t> and their application in data analysis.</a:t>
            </a:r>
          </a:p>
          <a:p>
            <a:pPr marL="755651" indent="-377825" lvl="1">
              <a:lnSpc>
                <a:spcPts val="4900"/>
              </a:lnSpc>
              <a:buFont typeface="Arial"/>
              <a:buChar char="•"/>
            </a:pPr>
            <a:r>
              <a:rPr lang="en-US" sz="3500">
                <a:solidFill>
                  <a:srgbClr val="000000"/>
                </a:solidFill>
                <a:latin typeface="Raleway"/>
              </a:rPr>
              <a:t>Develop proficiency in </a:t>
            </a:r>
            <a:r>
              <a:rPr lang="en-US" sz="3500">
                <a:solidFill>
                  <a:srgbClr val="000000"/>
                </a:solidFill>
                <a:latin typeface="Raleway Bold"/>
              </a:rPr>
              <a:t>data visualization</a:t>
            </a:r>
            <a:r>
              <a:rPr lang="en-US" sz="3500">
                <a:solidFill>
                  <a:srgbClr val="000000"/>
                </a:solidFill>
                <a:latin typeface="Raleway"/>
              </a:rPr>
              <a:t> using Tableau.</a:t>
            </a:r>
          </a:p>
          <a:p>
            <a:pPr marL="755651" indent="-377825" lvl="1">
              <a:lnSpc>
                <a:spcPts val="4900"/>
              </a:lnSpc>
              <a:buFont typeface="Arial"/>
              <a:buChar char="•"/>
            </a:pPr>
            <a:r>
              <a:rPr lang="en-US" sz="3500">
                <a:solidFill>
                  <a:srgbClr val="000000"/>
                </a:solidFill>
                <a:latin typeface="Raleway"/>
              </a:rPr>
              <a:t>Apply acquired skills to </a:t>
            </a:r>
            <a:r>
              <a:rPr lang="en-US" sz="3500">
                <a:solidFill>
                  <a:srgbClr val="000000"/>
                </a:solidFill>
                <a:latin typeface="Raleway Bold"/>
              </a:rPr>
              <a:t>real-world projects.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A9DFD0"/>
        </a:solidFill>
      </p:bgPr>
    </p:bg>
    <p:spTree>
      <p:nvGrpSpPr>
        <p:cNvPr id="1" name=""/>
        <p:cNvGrpSpPr/>
        <p:nvPr/>
      </p:nvGrpSpPr>
      <p:grpSpPr>
        <a:xfrm>
          <a:off x="0" y="0"/>
          <a:ext cx="0" cy="0"/>
          <a:chOff x="0" y="0"/>
          <a:chExt cx="0" cy="0"/>
        </a:xfrm>
      </p:grpSpPr>
      <p:sp>
        <p:nvSpPr>
          <p:cNvPr name="Freeform 2" id="2"/>
          <p:cNvSpPr/>
          <p:nvPr/>
        </p:nvSpPr>
        <p:spPr>
          <a:xfrm flipH="false" flipV="false" rot="0">
            <a:off x="14443307" y="8084666"/>
            <a:ext cx="5277926" cy="4404669"/>
          </a:xfrm>
          <a:custGeom>
            <a:avLst/>
            <a:gdLst/>
            <a:ahLst/>
            <a:cxnLst/>
            <a:rect r="r" b="b" t="t" l="l"/>
            <a:pathLst>
              <a:path h="4404669" w="5277926">
                <a:moveTo>
                  <a:pt x="0" y="0"/>
                </a:moveTo>
                <a:lnTo>
                  <a:pt x="5277925" y="0"/>
                </a:lnTo>
                <a:lnTo>
                  <a:pt x="5277925" y="4404668"/>
                </a:lnTo>
                <a:lnTo>
                  <a:pt x="0" y="440466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3" id="3"/>
          <p:cNvSpPr/>
          <p:nvPr/>
        </p:nvSpPr>
        <p:spPr>
          <a:xfrm flipH="false" flipV="false" rot="0">
            <a:off x="-1302276" y="-2374142"/>
            <a:ext cx="4661953" cy="4748285"/>
          </a:xfrm>
          <a:custGeom>
            <a:avLst/>
            <a:gdLst/>
            <a:ahLst/>
            <a:cxnLst/>
            <a:rect r="r" b="b" t="t" l="l"/>
            <a:pathLst>
              <a:path h="4748285" w="4661953">
                <a:moveTo>
                  <a:pt x="0" y="0"/>
                </a:moveTo>
                <a:lnTo>
                  <a:pt x="4661952" y="0"/>
                </a:lnTo>
                <a:lnTo>
                  <a:pt x="4661952" y="4748284"/>
                </a:lnTo>
                <a:lnTo>
                  <a:pt x="0" y="474828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grpSp>
        <p:nvGrpSpPr>
          <p:cNvPr name="Group 4" id="4"/>
          <p:cNvGrpSpPr/>
          <p:nvPr/>
        </p:nvGrpSpPr>
        <p:grpSpPr>
          <a:xfrm rot="0">
            <a:off x="717410" y="2848258"/>
            <a:ext cx="18601385" cy="4590484"/>
            <a:chOff x="0" y="0"/>
            <a:chExt cx="24801847" cy="6120645"/>
          </a:xfrm>
        </p:grpSpPr>
        <p:grpSp>
          <p:nvGrpSpPr>
            <p:cNvPr name="Group 5" id="5"/>
            <p:cNvGrpSpPr/>
            <p:nvPr/>
          </p:nvGrpSpPr>
          <p:grpSpPr>
            <a:xfrm rot="0">
              <a:off x="0" y="0"/>
              <a:ext cx="11023371" cy="1878693"/>
              <a:chOff x="0" y="0"/>
              <a:chExt cx="2177456" cy="371100"/>
            </a:xfrm>
          </p:grpSpPr>
          <p:sp>
            <p:nvSpPr>
              <p:cNvPr name="Freeform 6" id="6"/>
              <p:cNvSpPr/>
              <p:nvPr/>
            </p:nvSpPr>
            <p:spPr>
              <a:xfrm flipH="false" flipV="false" rot="0">
                <a:off x="0" y="0"/>
                <a:ext cx="2177456" cy="371100"/>
              </a:xfrm>
              <a:custGeom>
                <a:avLst/>
                <a:gdLst/>
                <a:ahLst/>
                <a:cxnLst/>
                <a:rect r="r" b="b" t="t" l="l"/>
                <a:pathLst>
                  <a:path h="371100" w="2177456">
                    <a:moveTo>
                      <a:pt x="47758" y="0"/>
                    </a:moveTo>
                    <a:lnTo>
                      <a:pt x="2129698" y="0"/>
                    </a:lnTo>
                    <a:cubicBezTo>
                      <a:pt x="2156074" y="0"/>
                      <a:pt x="2177456" y="21382"/>
                      <a:pt x="2177456" y="47758"/>
                    </a:cubicBezTo>
                    <a:lnTo>
                      <a:pt x="2177456" y="323342"/>
                    </a:lnTo>
                    <a:cubicBezTo>
                      <a:pt x="2177456" y="349718"/>
                      <a:pt x="2156074" y="371100"/>
                      <a:pt x="2129698" y="371100"/>
                    </a:cubicBezTo>
                    <a:lnTo>
                      <a:pt x="47758" y="371100"/>
                    </a:lnTo>
                    <a:cubicBezTo>
                      <a:pt x="21382" y="371100"/>
                      <a:pt x="0" y="349718"/>
                      <a:pt x="0" y="323342"/>
                    </a:cubicBezTo>
                    <a:lnTo>
                      <a:pt x="0" y="47758"/>
                    </a:lnTo>
                    <a:cubicBezTo>
                      <a:pt x="0" y="21382"/>
                      <a:pt x="21382" y="0"/>
                      <a:pt x="47758" y="0"/>
                    </a:cubicBezTo>
                    <a:close/>
                  </a:path>
                </a:pathLst>
              </a:custGeom>
              <a:solidFill>
                <a:srgbClr val="00694C"/>
              </a:solidFill>
            </p:spPr>
          </p:sp>
          <p:sp>
            <p:nvSpPr>
              <p:cNvPr name="TextBox 7" id="7"/>
              <p:cNvSpPr txBox="true"/>
              <p:nvPr/>
            </p:nvSpPr>
            <p:spPr>
              <a:xfrm>
                <a:off x="0" y="-38100"/>
                <a:ext cx="2177456" cy="409200"/>
              </a:xfrm>
              <a:prstGeom prst="rect">
                <a:avLst/>
              </a:prstGeom>
            </p:spPr>
            <p:txBody>
              <a:bodyPr anchor="ctr" rtlCol="false" tIns="50800" lIns="50800" bIns="50800" rIns="50800"/>
              <a:lstStyle/>
              <a:p>
                <a:pPr algn="ctr">
                  <a:lnSpc>
                    <a:spcPts val="2659"/>
                  </a:lnSpc>
                </a:pPr>
              </a:p>
            </p:txBody>
          </p:sp>
        </p:grpSp>
        <p:sp>
          <p:nvSpPr>
            <p:cNvPr name="TextBox 8" id="8"/>
            <p:cNvSpPr txBox="true"/>
            <p:nvPr/>
          </p:nvSpPr>
          <p:spPr>
            <a:xfrm rot="0">
              <a:off x="1105757" y="66828"/>
              <a:ext cx="9331489" cy="792692"/>
            </a:xfrm>
            <a:prstGeom prst="rect">
              <a:avLst/>
            </a:prstGeom>
          </p:spPr>
          <p:txBody>
            <a:bodyPr anchor="t" rtlCol="false" tIns="0" lIns="0" bIns="0" rIns="0">
              <a:spAutoFit/>
            </a:bodyPr>
            <a:lstStyle/>
            <a:p>
              <a:pPr>
                <a:lnSpc>
                  <a:spcPts val="4900"/>
                </a:lnSpc>
                <a:spcBef>
                  <a:spcPct val="0"/>
                </a:spcBef>
              </a:pPr>
              <a:r>
                <a:rPr lang="en-US" sz="3500">
                  <a:solidFill>
                    <a:srgbClr val="A9DFD0"/>
                  </a:solidFill>
                  <a:latin typeface="Raleway Semi-Bold"/>
                </a:rPr>
                <a:t>Week-01. Python Basics and     </a:t>
              </a:r>
            </a:p>
          </p:txBody>
        </p:sp>
        <p:sp>
          <p:nvSpPr>
            <p:cNvPr name="TextBox 9" id="9"/>
            <p:cNvSpPr txBox="true"/>
            <p:nvPr/>
          </p:nvSpPr>
          <p:spPr>
            <a:xfrm rot="0">
              <a:off x="3950219" y="935874"/>
              <a:ext cx="9441814" cy="792692"/>
            </a:xfrm>
            <a:prstGeom prst="rect">
              <a:avLst/>
            </a:prstGeom>
          </p:spPr>
          <p:txBody>
            <a:bodyPr anchor="t" rtlCol="false" tIns="0" lIns="0" bIns="0" rIns="0">
              <a:spAutoFit/>
            </a:bodyPr>
            <a:lstStyle/>
            <a:p>
              <a:pPr algn="l" marL="0" indent="0" lvl="0">
                <a:lnSpc>
                  <a:spcPts val="4900"/>
                </a:lnSpc>
                <a:spcBef>
                  <a:spcPct val="0"/>
                </a:spcBef>
              </a:pPr>
              <a:r>
                <a:rPr lang="en-US" sz="3500" strike="noStrike" u="none">
                  <a:solidFill>
                    <a:srgbClr val="A9DFD0"/>
                  </a:solidFill>
                  <a:latin typeface="Raleway Semi-Bold"/>
                </a:rPr>
                <a:t>Data Structures</a:t>
              </a:r>
            </a:p>
          </p:txBody>
        </p:sp>
        <p:grpSp>
          <p:nvGrpSpPr>
            <p:cNvPr name="Group 10" id="10"/>
            <p:cNvGrpSpPr/>
            <p:nvPr/>
          </p:nvGrpSpPr>
          <p:grpSpPr>
            <a:xfrm rot="0">
              <a:off x="11235453" y="492"/>
              <a:ext cx="11023371" cy="1878693"/>
              <a:chOff x="0" y="0"/>
              <a:chExt cx="2177456" cy="371100"/>
            </a:xfrm>
          </p:grpSpPr>
          <p:sp>
            <p:nvSpPr>
              <p:cNvPr name="Freeform 11" id="11"/>
              <p:cNvSpPr/>
              <p:nvPr/>
            </p:nvSpPr>
            <p:spPr>
              <a:xfrm flipH="false" flipV="false" rot="0">
                <a:off x="0" y="0"/>
                <a:ext cx="2177456" cy="371100"/>
              </a:xfrm>
              <a:custGeom>
                <a:avLst/>
                <a:gdLst/>
                <a:ahLst/>
                <a:cxnLst/>
                <a:rect r="r" b="b" t="t" l="l"/>
                <a:pathLst>
                  <a:path h="371100" w="2177456">
                    <a:moveTo>
                      <a:pt x="47758" y="0"/>
                    </a:moveTo>
                    <a:lnTo>
                      <a:pt x="2129698" y="0"/>
                    </a:lnTo>
                    <a:cubicBezTo>
                      <a:pt x="2156074" y="0"/>
                      <a:pt x="2177456" y="21382"/>
                      <a:pt x="2177456" y="47758"/>
                    </a:cubicBezTo>
                    <a:lnTo>
                      <a:pt x="2177456" y="323342"/>
                    </a:lnTo>
                    <a:cubicBezTo>
                      <a:pt x="2177456" y="349718"/>
                      <a:pt x="2156074" y="371100"/>
                      <a:pt x="2129698" y="371100"/>
                    </a:cubicBezTo>
                    <a:lnTo>
                      <a:pt x="47758" y="371100"/>
                    </a:lnTo>
                    <a:cubicBezTo>
                      <a:pt x="21382" y="371100"/>
                      <a:pt x="0" y="349718"/>
                      <a:pt x="0" y="323342"/>
                    </a:cubicBezTo>
                    <a:lnTo>
                      <a:pt x="0" y="47758"/>
                    </a:lnTo>
                    <a:cubicBezTo>
                      <a:pt x="0" y="21382"/>
                      <a:pt x="21382" y="0"/>
                      <a:pt x="47758" y="0"/>
                    </a:cubicBezTo>
                    <a:close/>
                  </a:path>
                </a:pathLst>
              </a:custGeom>
              <a:solidFill>
                <a:srgbClr val="3ECDA6"/>
              </a:solidFill>
            </p:spPr>
          </p:sp>
          <p:sp>
            <p:nvSpPr>
              <p:cNvPr name="TextBox 12" id="12"/>
              <p:cNvSpPr txBox="true"/>
              <p:nvPr/>
            </p:nvSpPr>
            <p:spPr>
              <a:xfrm>
                <a:off x="0" y="-85725"/>
                <a:ext cx="2177456" cy="456825"/>
              </a:xfrm>
              <a:prstGeom prst="rect">
                <a:avLst/>
              </a:prstGeom>
            </p:spPr>
            <p:txBody>
              <a:bodyPr anchor="ctr" rtlCol="false" tIns="50800" lIns="50800" bIns="50800" rIns="50800"/>
              <a:lstStyle/>
              <a:p>
                <a:pPr algn="l" marL="0" indent="0" lvl="0">
                  <a:lnSpc>
                    <a:spcPts val="4900"/>
                  </a:lnSpc>
                  <a:spcBef>
                    <a:spcPct val="0"/>
                  </a:spcBef>
                </a:pPr>
              </a:p>
            </p:txBody>
          </p:sp>
        </p:grpSp>
        <p:sp>
          <p:nvSpPr>
            <p:cNvPr name="TextBox 13" id="13"/>
            <p:cNvSpPr txBox="true"/>
            <p:nvPr/>
          </p:nvSpPr>
          <p:spPr>
            <a:xfrm rot="0">
              <a:off x="11718981" y="66713"/>
              <a:ext cx="10679530" cy="792692"/>
            </a:xfrm>
            <a:prstGeom prst="rect">
              <a:avLst/>
            </a:prstGeom>
          </p:spPr>
          <p:txBody>
            <a:bodyPr anchor="t" rtlCol="false" tIns="0" lIns="0" bIns="0" rIns="0">
              <a:spAutoFit/>
            </a:bodyPr>
            <a:lstStyle/>
            <a:p>
              <a:pPr algn="l" marL="0" indent="0" lvl="0">
                <a:lnSpc>
                  <a:spcPts val="4900"/>
                </a:lnSpc>
                <a:spcBef>
                  <a:spcPct val="0"/>
                </a:spcBef>
              </a:pPr>
              <a:r>
                <a:rPr lang="en-US" sz="3500" strike="noStrike" u="none">
                  <a:solidFill>
                    <a:srgbClr val="00694C"/>
                  </a:solidFill>
                  <a:latin typeface="Raleway Semi-Bold"/>
                </a:rPr>
                <a:t>Week-04. Statistics and Applied</a:t>
              </a:r>
            </a:p>
          </p:txBody>
        </p:sp>
        <p:sp>
          <p:nvSpPr>
            <p:cNvPr name="TextBox 14" id="14"/>
            <p:cNvSpPr txBox="true"/>
            <p:nvPr/>
          </p:nvSpPr>
          <p:spPr>
            <a:xfrm rot="0">
              <a:off x="14464124" y="934547"/>
              <a:ext cx="9651666" cy="792692"/>
            </a:xfrm>
            <a:prstGeom prst="rect">
              <a:avLst/>
            </a:prstGeom>
          </p:spPr>
          <p:txBody>
            <a:bodyPr anchor="t" rtlCol="false" tIns="0" lIns="0" bIns="0" rIns="0">
              <a:spAutoFit/>
            </a:bodyPr>
            <a:lstStyle/>
            <a:p>
              <a:pPr algn="l" marL="0" indent="0" lvl="0">
                <a:lnSpc>
                  <a:spcPts val="4900"/>
                </a:lnSpc>
                <a:spcBef>
                  <a:spcPct val="0"/>
                </a:spcBef>
              </a:pPr>
              <a:r>
                <a:rPr lang="en-US" sz="3500" strike="noStrike" u="none">
                  <a:solidFill>
                    <a:srgbClr val="00694C"/>
                  </a:solidFill>
                  <a:latin typeface="Raleway Semi-Bold"/>
                </a:rPr>
                <a:t> Statistics with Case Study</a:t>
              </a:r>
            </a:p>
          </p:txBody>
        </p:sp>
        <p:grpSp>
          <p:nvGrpSpPr>
            <p:cNvPr name="Group 15" id="15"/>
            <p:cNvGrpSpPr/>
            <p:nvPr/>
          </p:nvGrpSpPr>
          <p:grpSpPr>
            <a:xfrm rot="0">
              <a:off x="11235453" y="2120484"/>
              <a:ext cx="11023371" cy="1878693"/>
              <a:chOff x="0" y="0"/>
              <a:chExt cx="2177456" cy="371100"/>
            </a:xfrm>
          </p:grpSpPr>
          <p:sp>
            <p:nvSpPr>
              <p:cNvPr name="Freeform 16" id="16"/>
              <p:cNvSpPr/>
              <p:nvPr/>
            </p:nvSpPr>
            <p:spPr>
              <a:xfrm flipH="false" flipV="false" rot="0">
                <a:off x="0" y="0"/>
                <a:ext cx="2177456" cy="371100"/>
              </a:xfrm>
              <a:custGeom>
                <a:avLst/>
                <a:gdLst/>
                <a:ahLst/>
                <a:cxnLst/>
                <a:rect r="r" b="b" t="t" l="l"/>
                <a:pathLst>
                  <a:path h="371100" w="2177456">
                    <a:moveTo>
                      <a:pt x="47758" y="0"/>
                    </a:moveTo>
                    <a:lnTo>
                      <a:pt x="2129698" y="0"/>
                    </a:lnTo>
                    <a:cubicBezTo>
                      <a:pt x="2156074" y="0"/>
                      <a:pt x="2177456" y="21382"/>
                      <a:pt x="2177456" y="47758"/>
                    </a:cubicBezTo>
                    <a:lnTo>
                      <a:pt x="2177456" y="323342"/>
                    </a:lnTo>
                    <a:cubicBezTo>
                      <a:pt x="2177456" y="349718"/>
                      <a:pt x="2156074" y="371100"/>
                      <a:pt x="2129698" y="371100"/>
                    </a:cubicBezTo>
                    <a:lnTo>
                      <a:pt x="47758" y="371100"/>
                    </a:lnTo>
                    <a:cubicBezTo>
                      <a:pt x="21382" y="371100"/>
                      <a:pt x="0" y="349718"/>
                      <a:pt x="0" y="323342"/>
                    </a:cubicBezTo>
                    <a:lnTo>
                      <a:pt x="0" y="47758"/>
                    </a:lnTo>
                    <a:cubicBezTo>
                      <a:pt x="0" y="21382"/>
                      <a:pt x="21382" y="0"/>
                      <a:pt x="47758" y="0"/>
                    </a:cubicBezTo>
                    <a:close/>
                  </a:path>
                </a:pathLst>
              </a:custGeom>
              <a:solidFill>
                <a:srgbClr val="00694C"/>
              </a:solidFill>
            </p:spPr>
          </p:sp>
          <p:sp>
            <p:nvSpPr>
              <p:cNvPr name="TextBox 17" id="17"/>
              <p:cNvSpPr txBox="true"/>
              <p:nvPr/>
            </p:nvSpPr>
            <p:spPr>
              <a:xfrm>
                <a:off x="0" y="-38100"/>
                <a:ext cx="2177456" cy="409200"/>
              </a:xfrm>
              <a:prstGeom prst="rect">
                <a:avLst/>
              </a:prstGeom>
            </p:spPr>
            <p:txBody>
              <a:bodyPr anchor="ctr" rtlCol="false" tIns="50800" lIns="50800" bIns="50800" rIns="50800"/>
              <a:lstStyle/>
              <a:p>
                <a:pPr algn="ctr">
                  <a:lnSpc>
                    <a:spcPts val="2659"/>
                  </a:lnSpc>
                </a:pPr>
              </a:p>
            </p:txBody>
          </p:sp>
        </p:grpSp>
        <p:sp>
          <p:nvSpPr>
            <p:cNvPr name="TextBox 18" id="18"/>
            <p:cNvSpPr txBox="true"/>
            <p:nvPr/>
          </p:nvSpPr>
          <p:spPr>
            <a:xfrm rot="0">
              <a:off x="12205600" y="2189570"/>
              <a:ext cx="10679530" cy="792692"/>
            </a:xfrm>
            <a:prstGeom prst="rect">
              <a:avLst/>
            </a:prstGeom>
          </p:spPr>
          <p:txBody>
            <a:bodyPr anchor="t" rtlCol="false" tIns="0" lIns="0" bIns="0" rIns="0">
              <a:spAutoFit/>
            </a:bodyPr>
            <a:lstStyle/>
            <a:p>
              <a:pPr algn="l" marL="0" indent="0" lvl="0">
                <a:lnSpc>
                  <a:spcPts val="4900"/>
                </a:lnSpc>
                <a:spcBef>
                  <a:spcPct val="0"/>
                </a:spcBef>
              </a:pPr>
              <a:r>
                <a:rPr lang="en-US" sz="3500" strike="noStrike" u="none">
                  <a:solidFill>
                    <a:srgbClr val="A9DFD0"/>
                  </a:solidFill>
                  <a:latin typeface="Raleway Semi-Bold"/>
                </a:rPr>
                <a:t>Week-05. Tableau Basics and </a:t>
              </a:r>
            </a:p>
          </p:txBody>
        </p:sp>
        <p:sp>
          <p:nvSpPr>
            <p:cNvPr name="TextBox 19" id="19"/>
            <p:cNvSpPr txBox="true"/>
            <p:nvPr/>
          </p:nvSpPr>
          <p:spPr>
            <a:xfrm rot="0">
              <a:off x="15150181" y="3052658"/>
              <a:ext cx="9651666" cy="792692"/>
            </a:xfrm>
            <a:prstGeom prst="rect">
              <a:avLst/>
            </a:prstGeom>
          </p:spPr>
          <p:txBody>
            <a:bodyPr anchor="t" rtlCol="false" tIns="0" lIns="0" bIns="0" rIns="0">
              <a:spAutoFit/>
            </a:bodyPr>
            <a:lstStyle/>
            <a:p>
              <a:pPr algn="l" marL="0" indent="0" lvl="0">
                <a:lnSpc>
                  <a:spcPts val="4900"/>
                </a:lnSpc>
                <a:spcBef>
                  <a:spcPct val="0"/>
                </a:spcBef>
              </a:pPr>
              <a:r>
                <a:rPr lang="en-US" sz="3500" strike="noStrike" u="none">
                  <a:solidFill>
                    <a:srgbClr val="A9DFD0"/>
                  </a:solidFill>
                  <a:latin typeface="Raleway Semi-Bold"/>
                </a:rPr>
                <a:t>Intermediate</a:t>
              </a:r>
            </a:p>
          </p:txBody>
        </p:sp>
        <p:grpSp>
          <p:nvGrpSpPr>
            <p:cNvPr name="Group 20" id="20"/>
            <p:cNvGrpSpPr/>
            <p:nvPr/>
          </p:nvGrpSpPr>
          <p:grpSpPr>
            <a:xfrm rot="0">
              <a:off x="0" y="2120976"/>
              <a:ext cx="11023371" cy="1878693"/>
              <a:chOff x="0" y="0"/>
              <a:chExt cx="2177456" cy="371100"/>
            </a:xfrm>
          </p:grpSpPr>
          <p:sp>
            <p:nvSpPr>
              <p:cNvPr name="Freeform 21" id="21"/>
              <p:cNvSpPr/>
              <p:nvPr/>
            </p:nvSpPr>
            <p:spPr>
              <a:xfrm flipH="false" flipV="false" rot="0">
                <a:off x="0" y="0"/>
                <a:ext cx="2177456" cy="371100"/>
              </a:xfrm>
              <a:custGeom>
                <a:avLst/>
                <a:gdLst/>
                <a:ahLst/>
                <a:cxnLst/>
                <a:rect r="r" b="b" t="t" l="l"/>
                <a:pathLst>
                  <a:path h="371100" w="2177456">
                    <a:moveTo>
                      <a:pt x="47758" y="0"/>
                    </a:moveTo>
                    <a:lnTo>
                      <a:pt x="2129698" y="0"/>
                    </a:lnTo>
                    <a:cubicBezTo>
                      <a:pt x="2156074" y="0"/>
                      <a:pt x="2177456" y="21382"/>
                      <a:pt x="2177456" y="47758"/>
                    </a:cubicBezTo>
                    <a:lnTo>
                      <a:pt x="2177456" y="323342"/>
                    </a:lnTo>
                    <a:cubicBezTo>
                      <a:pt x="2177456" y="349718"/>
                      <a:pt x="2156074" y="371100"/>
                      <a:pt x="2129698" y="371100"/>
                    </a:cubicBezTo>
                    <a:lnTo>
                      <a:pt x="47758" y="371100"/>
                    </a:lnTo>
                    <a:cubicBezTo>
                      <a:pt x="21382" y="371100"/>
                      <a:pt x="0" y="349718"/>
                      <a:pt x="0" y="323342"/>
                    </a:cubicBezTo>
                    <a:lnTo>
                      <a:pt x="0" y="47758"/>
                    </a:lnTo>
                    <a:cubicBezTo>
                      <a:pt x="0" y="21382"/>
                      <a:pt x="21382" y="0"/>
                      <a:pt x="47758" y="0"/>
                    </a:cubicBezTo>
                    <a:close/>
                  </a:path>
                </a:pathLst>
              </a:custGeom>
              <a:solidFill>
                <a:srgbClr val="3ECDA6"/>
              </a:solidFill>
            </p:spPr>
          </p:sp>
          <p:sp>
            <p:nvSpPr>
              <p:cNvPr name="TextBox 22" id="22"/>
              <p:cNvSpPr txBox="true"/>
              <p:nvPr/>
            </p:nvSpPr>
            <p:spPr>
              <a:xfrm>
                <a:off x="0" y="-38100"/>
                <a:ext cx="2177456" cy="409200"/>
              </a:xfrm>
              <a:prstGeom prst="rect">
                <a:avLst/>
              </a:prstGeom>
            </p:spPr>
            <p:txBody>
              <a:bodyPr anchor="ctr" rtlCol="false" tIns="50800" lIns="50800" bIns="50800" rIns="50800"/>
              <a:lstStyle/>
              <a:p>
                <a:pPr algn="ctr">
                  <a:lnSpc>
                    <a:spcPts val="2659"/>
                  </a:lnSpc>
                </a:pPr>
              </a:p>
            </p:txBody>
          </p:sp>
        </p:grpSp>
        <p:sp>
          <p:nvSpPr>
            <p:cNvPr name="TextBox 23" id="23"/>
            <p:cNvSpPr txBox="true"/>
            <p:nvPr/>
          </p:nvSpPr>
          <p:spPr>
            <a:xfrm rot="0">
              <a:off x="720654" y="2187198"/>
              <a:ext cx="9970049" cy="792692"/>
            </a:xfrm>
            <a:prstGeom prst="rect">
              <a:avLst/>
            </a:prstGeom>
          </p:spPr>
          <p:txBody>
            <a:bodyPr anchor="t" rtlCol="false" tIns="0" lIns="0" bIns="0" rIns="0">
              <a:spAutoFit/>
            </a:bodyPr>
            <a:lstStyle/>
            <a:p>
              <a:pPr>
                <a:lnSpc>
                  <a:spcPts val="4900"/>
                </a:lnSpc>
                <a:spcBef>
                  <a:spcPct val="0"/>
                </a:spcBef>
              </a:pPr>
              <a:r>
                <a:rPr lang="en-US" sz="3500">
                  <a:solidFill>
                    <a:srgbClr val="00694C"/>
                  </a:solidFill>
                  <a:latin typeface="Raleway Semi-Bold"/>
                </a:rPr>
                <a:t>Week-02. Numpy and Pandas</a:t>
              </a:r>
            </a:p>
          </p:txBody>
        </p:sp>
        <p:sp>
          <p:nvSpPr>
            <p:cNvPr name="TextBox 24" id="24"/>
            <p:cNvSpPr txBox="true"/>
            <p:nvPr/>
          </p:nvSpPr>
          <p:spPr>
            <a:xfrm rot="0">
              <a:off x="3654177" y="3055031"/>
              <a:ext cx="9441814" cy="792692"/>
            </a:xfrm>
            <a:prstGeom prst="rect">
              <a:avLst/>
            </a:prstGeom>
          </p:spPr>
          <p:txBody>
            <a:bodyPr anchor="t" rtlCol="false" tIns="0" lIns="0" bIns="0" rIns="0">
              <a:spAutoFit/>
            </a:bodyPr>
            <a:lstStyle/>
            <a:p>
              <a:pPr algn="l" marL="0" indent="0" lvl="0">
                <a:lnSpc>
                  <a:spcPts val="4900"/>
                </a:lnSpc>
                <a:spcBef>
                  <a:spcPct val="0"/>
                </a:spcBef>
              </a:pPr>
              <a:r>
                <a:rPr lang="en-US" sz="3500" strike="noStrike" u="none">
                  <a:solidFill>
                    <a:srgbClr val="00694C"/>
                  </a:solidFill>
                  <a:latin typeface="Raleway Semi-Bold"/>
                </a:rPr>
                <a:t>for Data manipulation</a:t>
              </a:r>
            </a:p>
          </p:txBody>
        </p:sp>
        <p:grpSp>
          <p:nvGrpSpPr>
            <p:cNvPr name="Group 25" id="25"/>
            <p:cNvGrpSpPr/>
            <p:nvPr/>
          </p:nvGrpSpPr>
          <p:grpSpPr>
            <a:xfrm rot="0">
              <a:off x="11235453" y="4240969"/>
              <a:ext cx="11023371" cy="1878693"/>
              <a:chOff x="0" y="0"/>
              <a:chExt cx="2177456" cy="371100"/>
            </a:xfrm>
          </p:grpSpPr>
          <p:sp>
            <p:nvSpPr>
              <p:cNvPr name="Freeform 26" id="26"/>
              <p:cNvSpPr/>
              <p:nvPr/>
            </p:nvSpPr>
            <p:spPr>
              <a:xfrm flipH="false" flipV="false" rot="0">
                <a:off x="0" y="0"/>
                <a:ext cx="2177456" cy="371100"/>
              </a:xfrm>
              <a:custGeom>
                <a:avLst/>
                <a:gdLst/>
                <a:ahLst/>
                <a:cxnLst/>
                <a:rect r="r" b="b" t="t" l="l"/>
                <a:pathLst>
                  <a:path h="371100" w="2177456">
                    <a:moveTo>
                      <a:pt x="47758" y="0"/>
                    </a:moveTo>
                    <a:lnTo>
                      <a:pt x="2129698" y="0"/>
                    </a:lnTo>
                    <a:cubicBezTo>
                      <a:pt x="2156074" y="0"/>
                      <a:pt x="2177456" y="21382"/>
                      <a:pt x="2177456" y="47758"/>
                    </a:cubicBezTo>
                    <a:lnTo>
                      <a:pt x="2177456" y="323342"/>
                    </a:lnTo>
                    <a:cubicBezTo>
                      <a:pt x="2177456" y="349718"/>
                      <a:pt x="2156074" y="371100"/>
                      <a:pt x="2129698" y="371100"/>
                    </a:cubicBezTo>
                    <a:lnTo>
                      <a:pt x="47758" y="371100"/>
                    </a:lnTo>
                    <a:cubicBezTo>
                      <a:pt x="21382" y="371100"/>
                      <a:pt x="0" y="349718"/>
                      <a:pt x="0" y="323342"/>
                    </a:cubicBezTo>
                    <a:lnTo>
                      <a:pt x="0" y="47758"/>
                    </a:lnTo>
                    <a:cubicBezTo>
                      <a:pt x="0" y="21382"/>
                      <a:pt x="21382" y="0"/>
                      <a:pt x="47758" y="0"/>
                    </a:cubicBezTo>
                    <a:close/>
                  </a:path>
                </a:pathLst>
              </a:custGeom>
              <a:solidFill>
                <a:srgbClr val="3ECDA6"/>
              </a:solidFill>
            </p:spPr>
          </p:sp>
          <p:sp>
            <p:nvSpPr>
              <p:cNvPr name="TextBox 27" id="27"/>
              <p:cNvSpPr txBox="true"/>
              <p:nvPr/>
            </p:nvSpPr>
            <p:spPr>
              <a:xfrm>
                <a:off x="0" y="-85725"/>
                <a:ext cx="2177456" cy="456825"/>
              </a:xfrm>
              <a:prstGeom prst="rect">
                <a:avLst/>
              </a:prstGeom>
            </p:spPr>
            <p:txBody>
              <a:bodyPr anchor="ctr" rtlCol="false" tIns="50800" lIns="50800" bIns="50800" rIns="50800"/>
              <a:lstStyle/>
              <a:p>
                <a:pPr algn="l" marL="0" indent="0" lvl="0">
                  <a:lnSpc>
                    <a:spcPts val="4900"/>
                  </a:lnSpc>
                  <a:spcBef>
                    <a:spcPct val="0"/>
                  </a:spcBef>
                </a:pPr>
              </a:p>
            </p:txBody>
          </p:sp>
        </p:grpSp>
        <p:sp>
          <p:nvSpPr>
            <p:cNvPr name="TextBox 28" id="28"/>
            <p:cNvSpPr txBox="true"/>
            <p:nvPr/>
          </p:nvSpPr>
          <p:spPr>
            <a:xfrm rot="0">
              <a:off x="11718981" y="4388607"/>
              <a:ext cx="10679530" cy="792692"/>
            </a:xfrm>
            <a:prstGeom prst="rect">
              <a:avLst/>
            </a:prstGeom>
          </p:spPr>
          <p:txBody>
            <a:bodyPr anchor="t" rtlCol="false" tIns="0" lIns="0" bIns="0" rIns="0">
              <a:spAutoFit/>
            </a:bodyPr>
            <a:lstStyle/>
            <a:p>
              <a:pPr algn="l" marL="0" indent="0" lvl="0">
                <a:lnSpc>
                  <a:spcPts val="4900"/>
                </a:lnSpc>
                <a:spcBef>
                  <a:spcPct val="0"/>
                </a:spcBef>
              </a:pPr>
              <a:r>
                <a:rPr lang="en-US" sz="3500" strike="noStrike" u="none">
                  <a:solidFill>
                    <a:srgbClr val="00694C"/>
                  </a:solidFill>
                  <a:latin typeface="Raleway Semi-Bold"/>
                </a:rPr>
                <a:t>Week-06. Tableau Dashboard </a:t>
              </a:r>
            </a:p>
          </p:txBody>
        </p:sp>
        <p:sp>
          <p:nvSpPr>
            <p:cNvPr name="TextBox 29" id="29"/>
            <p:cNvSpPr txBox="true"/>
            <p:nvPr/>
          </p:nvSpPr>
          <p:spPr>
            <a:xfrm rot="0">
              <a:off x="14663561" y="5095574"/>
              <a:ext cx="9651666" cy="792692"/>
            </a:xfrm>
            <a:prstGeom prst="rect">
              <a:avLst/>
            </a:prstGeom>
          </p:spPr>
          <p:txBody>
            <a:bodyPr anchor="t" rtlCol="false" tIns="0" lIns="0" bIns="0" rIns="0">
              <a:spAutoFit/>
            </a:bodyPr>
            <a:lstStyle/>
            <a:p>
              <a:pPr algn="l" marL="0" indent="0" lvl="0">
                <a:lnSpc>
                  <a:spcPts val="4900"/>
                </a:lnSpc>
                <a:spcBef>
                  <a:spcPct val="0"/>
                </a:spcBef>
              </a:pPr>
              <a:r>
                <a:rPr lang="en-US" sz="3500" strike="noStrike" u="none">
                  <a:solidFill>
                    <a:srgbClr val="00694C"/>
                  </a:solidFill>
                  <a:latin typeface="Raleway Semi-Bold"/>
                </a:rPr>
                <a:t>Creation with Case Study</a:t>
              </a:r>
            </a:p>
          </p:txBody>
        </p:sp>
        <p:grpSp>
          <p:nvGrpSpPr>
            <p:cNvPr name="Group 30" id="30"/>
            <p:cNvGrpSpPr/>
            <p:nvPr/>
          </p:nvGrpSpPr>
          <p:grpSpPr>
            <a:xfrm rot="0">
              <a:off x="0" y="4241953"/>
              <a:ext cx="11023371" cy="1878693"/>
              <a:chOff x="0" y="0"/>
              <a:chExt cx="2177456" cy="371100"/>
            </a:xfrm>
          </p:grpSpPr>
          <p:sp>
            <p:nvSpPr>
              <p:cNvPr name="Freeform 31" id="31"/>
              <p:cNvSpPr/>
              <p:nvPr/>
            </p:nvSpPr>
            <p:spPr>
              <a:xfrm flipH="false" flipV="false" rot="0">
                <a:off x="0" y="0"/>
                <a:ext cx="2177456" cy="371100"/>
              </a:xfrm>
              <a:custGeom>
                <a:avLst/>
                <a:gdLst/>
                <a:ahLst/>
                <a:cxnLst/>
                <a:rect r="r" b="b" t="t" l="l"/>
                <a:pathLst>
                  <a:path h="371100" w="2177456">
                    <a:moveTo>
                      <a:pt x="47758" y="0"/>
                    </a:moveTo>
                    <a:lnTo>
                      <a:pt x="2129698" y="0"/>
                    </a:lnTo>
                    <a:cubicBezTo>
                      <a:pt x="2156074" y="0"/>
                      <a:pt x="2177456" y="21382"/>
                      <a:pt x="2177456" y="47758"/>
                    </a:cubicBezTo>
                    <a:lnTo>
                      <a:pt x="2177456" y="323342"/>
                    </a:lnTo>
                    <a:cubicBezTo>
                      <a:pt x="2177456" y="349718"/>
                      <a:pt x="2156074" y="371100"/>
                      <a:pt x="2129698" y="371100"/>
                    </a:cubicBezTo>
                    <a:lnTo>
                      <a:pt x="47758" y="371100"/>
                    </a:lnTo>
                    <a:cubicBezTo>
                      <a:pt x="21382" y="371100"/>
                      <a:pt x="0" y="349718"/>
                      <a:pt x="0" y="323342"/>
                    </a:cubicBezTo>
                    <a:lnTo>
                      <a:pt x="0" y="47758"/>
                    </a:lnTo>
                    <a:cubicBezTo>
                      <a:pt x="0" y="21382"/>
                      <a:pt x="21382" y="0"/>
                      <a:pt x="47758" y="0"/>
                    </a:cubicBezTo>
                    <a:close/>
                  </a:path>
                </a:pathLst>
              </a:custGeom>
              <a:solidFill>
                <a:srgbClr val="00694C"/>
              </a:solidFill>
              <a:ln cap="rnd">
                <a:noFill/>
                <a:prstDash val="solid"/>
                <a:round/>
              </a:ln>
            </p:spPr>
          </p:sp>
          <p:sp>
            <p:nvSpPr>
              <p:cNvPr name="TextBox 32" id="32"/>
              <p:cNvSpPr txBox="true"/>
              <p:nvPr/>
            </p:nvSpPr>
            <p:spPr>
              <a:xfrm>
                <a:off x="0" y="-38100"/>
                <a:ext cx="2177456" cy="409200"/>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TextBox 33" id="33"/>
            <p:cNvSpPr txBox="true"/>
            <p:nvPr/>
          </p:nvSpPr>
          <p:spPr>
            <a:xfrm rot="0">
              <a:off x="415053" y="4319014"/>
              <a:ext cx="9970049" cy="792692"/>
            </a:xfrm>
            <a:prstGeom prst="rect">
              <a:avLst/>
            </a:prstGeom>
          </p:spPr>
          <p:txBody>
            <a:bodyPr anchor="t" rtlCol="false" tIns="0" lIns="0" bIns="0" rIns="0">
              <a:spAutoFit/>
            </a:bodyPr>
            <a:lstStyle/>
            <a:p>
              <a:pPr algn="l" marL="0" indent="0" lvl="0">
                <a:lnSpc>
                  <a:spcPts val="4900"/>
                </a:lnSpc>
                <a:spcBef>
                  <a:spcPct val="0"/>
                </a:spcBef>
              </a:pPr>
              <a:r>
                <a:rPr lang="en-US" sz="3500" strike="noStrike" u="none">
                  <a:solidFill>
                    <a:srgbClr val="A9DFD0"/>
                  </a:solidFill>
                  <a:latin typeface="Raleway Semi-Bold"/>
                </a:rPr>
                <a:t>Week-03. Data Cleaning and </a:t>
              </a:r>
            </a:p>
          </p:txBody>
        </p:sp>
        <p:sp>
          <p:nvSpPr>
            <p:cNvPr name="TextBox 34" id="34"/>
            <p:cNvSpPr txBox="true"/>
            <p:nvPr/>
          </p:nvSpPr>
          <p:spPr>
            <a:xfrm rot="0">
              <a:off x="3259514" y="5165168"/>
              <a:ext cx="9441814" cy="792692"/>
            </a:xfrm>
            <a:prstGeom prst="rect">
              <a:avLst/>
            </a:prstGeom>
          </p:spPr>
          <p:txBody>
            <a:bodyPr anchor="t" rtlCol="false" tIns="0" lIns="0" bIns="0" rIns="0">
              <a:spAutoFit/>
            </a:bodyPr>
            <a:lstStyle/>
            <a:p>
              <a:pPr algn="l" marL="0" indent="0" lvl="0">
                <a:lnSpc>
                  <a:spcPts val="4900"/>
                </a:lnSpc>
                <a:spcBef>
                  <a:spcPct val="0"/>
                </a:spcBef>
              </a:pPr>
              <a:r>
                <a:rPr lang="en-US" sz="3500" strike="noStrike" u="none">
                  <a:solidFill>
                    <a:srgbClr val="A9DFD0"/>
                  </a:solidFill>
                  <a:latin typeface="Raleway Semi-Bold"/>
                </a:rPr>
                <a:t>Exploratory Data Analysis</a:t>
              </a:r>
            </a:p>
          </p:txBody>
        </p:sp>
      </p:grpSp>
      <p:sp>
        <p:nvSpPr>
          <p:cNvPr name="TextBox 35" id="35"/>
          <p:cNvSpPr txBox="true"/>
          <p:nvPr/>
        </p:nvSpPr>
        <p:spPr>
          <a:xfrm rot="0">
            <a:off x="6154082" y="897951"/>
            <a:ext cx="5282417" cy="1038224"/>
          </a:xfrm>
          <a:prstGeom prst="rect">
            <a:avLst/>
          </a:prstGeom>
        </p:spPr>
        <p:txBody>
          <a:bodyPr anchor="t" rtlCol="false" tIns="0" lIns="0" bIns="0" rIns="0">
            <a:spAutoFit/>
          </a:bodyPr>
          <a:lstStyle/>
          <a:p>
            <a:pPr algn="l" marL="0" indent="0" lvl="1">
              <a:lnSpc>
                <a:spcPts val="7649"/>
              </a:lnSpc>
              <a:spcBef>
                <a:spcPct val="0"/>
              </a:spcBef>
            </a:pPr>
            <a:r>
              <a:rPr lang="en-US" sz="8499" spc="-390" strike="noStrike" u="none">
                <a:solidFill>
                  <a:srgbClr val="00694C"/>
                </a:solidFill>
                <a:latin typeface="Montserrat Bold"/>
              </a:rPr>
              <a:t>Workflow</a:t>
            </a:r>
          </a:p>
        </p:txBody>
      </p:sp>
      <p:grpSp>
        <p:nvGrpSpPr>
          <p:cNvPr name="Group 36" id="36"/>
          <p:cNvGrpSpPr/>
          <p:nvPr/>
        </p:nvGrpSpPr>
        <p:grpSpPr>
          <a:xfrm rot="0">
            <a:off x="5010236" y="7849281"/>
            <a:ext cx="8267528" cy="1409019"/>
            <a:chOff x="0" y="0"/>
            <a:chExt cx="11023371" cy="1878693"/>
          </a:xfrm>
        </p:grpSpPr>
        <p:grpSp>
          <p:nvGrpSpPr>
            <p:cNvPr name="Group 37" id="37"/>
            <p:cNvGrpSpPr/>
            <p:nvPr/>
          </p:nvGrpSpPr>
          <p:grpSpPr>
            <a:xfrm rot="0">
              <a:off x="0" y="0"/>
              <a:ext cx="11023371" cy="1878693"/>
              <a:chOff x="0" y="0"/>
              <a:chExt cx="2177456" cy="371100"/>
            </a:xfrm>
          </p:grpSpPr>
          <p:sp>
            <p:nvSpPr>
              <p:cNvPr name="Freeform 38" id="38"/>
              <p:cNvSpPr/>
              <p:nvPr/>
            </p:nvSpPr>
            <p:spPr>
              <a:xfrm flipH="false" flipV="false" rot="0">
                <a:off x="0" y="0"/>
                <a:ext cx="2177456" cy="371100"/>
              </a:xfrm>
              <a:custGeom>
                <a:avLst/>
                <a:gdLst/>
                <a:ahLst/>
                <a:cxnLst/>
                <a:rect r="r" b="b" t="t" l="l"/>
                <a:pathLst>
                  <a:path h="371100" w="2177456">
                    <a:moveTo>
                      <a:pt x="47758" y="0"/>
                    </a:moveTo>
                    <a:lnTo>
                      <a:pt x="2129698" y="0"/>
                    </a:lnTo>
                    <a:cubicBezTo>
                      <a:pt x="2156074" y="0"/>
                      <a:pt x="2177456" y="21382"/>
                      <a:pt x="2177456" y="47758"/>
                    </a:cubicBezTo>
                    <a:lnTo>
                      <a:pt x="2177456" y="323342"/>
                    </a:lnTo>
                    <a:cubicBezTo>
                      <a:pt x="2177456" y="349718"/>
                      <a:pt x="2156074" y="371100"/>
                      <a:pt x="2129698" y="371100"/>
                    </a:cubicBezTo>
                    <a:lnTo>
                      <a:pt x="47758" y="371100"/>
                    </a:lnTo>
                    <a:cubicBezTo>
                      <a:pt x="21382" y="371100"/>
                      <a:pt x="0" y="349718"/>
                      <a:pt x="0" y="323342"/>
                    </a:cubicBezTo>
                    <a:lnTo>
                      <a:pt x="0" y="47758"/>
                    </a:lnTo>
                    <a:cubicBezTo>
                      <a:pt x="0" y="21382"/>
                      <a:pt x="21382" y="0"/>
                      <a:pt x="47758" y="0"/>
                    </a:cubicBezTo>
                    <a:close/>
                  </a:path>
                </a:pathLst>
              </a:custGeom>
              <a:solidFill>
                <a:srgbClr val="D4F6EC"/>
              </a:solidFill>
              <a:ln cap="rnd">
                <a:noFill/>
                <a:prstDash val="solid"/>
                <a:round/>
              </a:ln>
            </p:spPr>
          </p:sp>
          <p:sp>
            <p:nvSpPr>
              <p:cNvPr name="TextBox 39" id="39"/>
              <p:cNvSpPr txBox="true"/>
              <p:nvPr/>
            </p:nvSpPr>
            <p:spPr>
              <a:xfrm>
                <a:off x="0" y="-38100"/>
                <a:ext cx="2177456" cy="409200"/>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TextBox 40" id="40"/>
            <p:cNvSpPr txBox="true"/>
            <p:nvPr/>
          </p:nvSpPr>
          <p:spPr>
            <a:xfrm rot="0">
              <a:off x="2018192" y="500138"/>
              <a:ext cx="6460188" cy="792692"/>
            </a:xfrm>
            <a:prstGeom prst="rect">
              <a:avLst/>
            </a:prstGeom>
          </p:spPr>
          <p:txBody>
            <a:bodyPr anchor="t" rtlCol="false" tIns="0" lIns="0" bIns="0" rIns="0">
              <a:spAutoFit/>
            </a:bodyPr>
            <a:lstStyle/>
            <a:p>
              <a:pPr algn="l" marL="0" indent="0" lvl="0">
                <a:lnSpc>
                  <a:spcPts val="4900"/>
                </a:lnSpc>
                <a:spcBef>
                  <a:spcPct val="0"/>
                </a:spcBef>
              </a:pPr>
              <a:r>
                <a:rPr lang="en-US" sz="3500" strike="noStrike" u="none">
                  <a:solidFill>
                    <a:srgbClr val="00694C"/>
                  </a:solidFill>
                  <a:latin typeface="Raleway Semi-Bold"/>
                </a:rPr>
                <a:t>Week-07 Project Work </a:t>
              </a:r>
            </a:p>
          </p:txBody>
        </p:sp>
      </p:grpSp>
    </p:spTree>
  </p:cSld>
  <p:clrMapOvr>
    <a:masterClrMapping/>
  </p:clrMapOvr>
</p:sld>
</file>

<file path=ppt/slides/slide6.xml><?xml version="1.0" encoding="utf-8"?>
<p:sld xmlns:p="http://schemas.openxmlformats.org/presentationml/2006/main" xmlns:a="http://schemas.openxmlformats.org/drawingml/2006/main">
  <p:cSld>
    <p:bg>
      <p:bgPr>
        <a:solidFill>
          <a:srgbClr val="FBF6F1"/>
        </a:solidFill>
      </p:bgPr>
    </p:bg>
    <p:spTree>
      <p:nvGrpSpPr>
        <p:cNvPr id="1" name=""/>
        <p:cNvGrpSpPr/>
        <p:nvPr/>
      </p:nvGrpSpPr>
      <p:grpSpPr>
        <a:xfrm>
          <a:off x="0" y="0"/>
          <a:ext cx="0" cy="0"/>
          <a:chOff x="0" y="0"/>
          <a:chExt cx="0" cy="0"/>
        </a:xfrm>
      </p:grpSpPr>
      <p:grpSp>
        <p:nvGrpSpPr>
          <p:cNvPr name="Group 2" id="2"/>
          <p:cNvGrpSpPr/>
          <p:nvPr/>
        </p:nvGrpSpPr>
        <p:grpSpPr>
          <a:xfrm rot="0">
            <a:off x="6322198" y="1382449"/>
            <a:ext cx="10937102" cy="1112485"/>
            <a:chOff x="0" y="0"/>
            <a:chExt cx="2880554" cy="293000"/>
          </a:xfrm>
        </p:grpSpPr>
        <p:sp>
          <p:nvSpPr>
            <p:cNvPr name="Freeform 3" id="3"/>
            <p:cNvSpPr/>
            <p:nvPr/>
          </p:nvSpPr>
          <p:spPr>
            <a:xfrm flipH="false" flipV="false" rot="0">
              <a:off x="0" y="0"/>
              <a:ext cx="2880554" cy="293000"/>
            </a:xfrm>
            <a:custGeom>
              <a:avLst/>
              <a:gdLst/>
              <a:ahLst/>
              <a:cxnLst/>
              <a:rect r="r" b="b" t="t" l="l"/>
              <a:pathLst>
                <a:path h="293000" w="2880554">
                  <a:moveTo>
                    <a:pt x="5663" y="0"/>
                  </a:moveTo>
                  <a:lnTo>
                    <a:pt x="2874891" y="0"/>
                  </a:lnTo>
                  <a:cubicBezTo>
                    <a:pt x="2878018" y="0"/>
                    <a:pt x="2880554" y="2535"/>
                    <a:pt x="2880554" y="5663"/>
                  </a:cubicBezTo>
                  <a:lnTo>
                    <a:pt x="2880554" y="287337"/>
                  </a:lnTo>
                  <a:cubicBezTo>
                    <a:pt x="2880554" y="290465"/>
                    <a:pt x="2878018" y="293000"/>
                    <a:pt x="2874891" y="293000"/>
                  </a:cubicBezTo>
                  <a:lnTo>
                    <a:pt x="5663" y="293000"/>
                  </a:lnTo>
                  <a:cubicBezTo>
                    <a:pt x="4161" y="293000"/>
                    <a:pt x="2721" y="292404"/>
                    <a:pt x="1659" y="291342"/>
                  </a:cubicBezTo>
                  <a:cubicBezTo>
                    <a:pt x="597" y="290280"/>
                    <a:pt x="0" y="288839"/>
                    <a:pt x="0" y="287337"/>
                  </a:cubicBezTo>
                  <a:lnTo>
                    <a:pt x="0" y="5663"/>
                  </a:lnTo>
                  <a:cubicBezTo>
                    <a:pt x="0" y="2535"/>
                    <a:pt x="2535" y="0"/>
                    <a:pt x="5663" y="0"/>
                  </a:cubicBezTo>
                  <a:close/>
                </a:path>
              </a:pathLst>
            </a:custGeom>
            <a:solidFill>
              <a:srgbClr val="A9DFD0"/>
            </a:solidFill>
          </p:spPr>
        </p:sp>
        <p:sp>
          <p:nvSpPr>
            <p:cNvPr name="TextBox 4" id="4"/>
            <p:cNvSpPr txBox="true"/>
            <p:nvPr/>
          </p:nvSpPr>
          <p:spPr>
            <a:xfrm>
              <a:off x="0" y="-38100"/>
              <a:ext cx="2880554" cy="331100"/>
            </a:xfrm>
            <a:prstGeom prst="rect">
              <a:avLst/>
            </a:prstGeom>
          </p:spPr>
          <p:txBody>
            <a:bodyPr anchor="ctr" rtlCol="false" tIns="50800" lIns="50800" bIns="50800" rIns="50800"/>
            <a:lstStyle/>
            <a:p>
              <a:pPr algn="ctr">
                <a:lnSpc>
                  <a:spcPts val="2659"/>
                </a:lnSpc>
                <a:spcBef>
                  <a:spcPct val="0"/>
                </a:spcBef>
              </a:pPr>
            </a:p>
          </p:txBody>
        </p:sp>
      </p:grpSp>
      <p:sp>
        <p:nvSpPr>
          <p:cNvPr name="TextBox 5" id="5"/>
          <p:cNvSpPr txBox="true"/>
          <p:nvPr/>
        </p:nvSpPr>
        <p:spPr>
          <a:xfrm rot="0">
            <a:off x="1028700" y="1543405"/>
            <a:ext cx="5717980" cy="1038224"/>
          </a:xfrm>
          <a:prstGeom prst="rect">
            <a:avLst/>
          </a:prstGeom>
        </p:spPr>
        <p:txBody>
          <a:bodyPr anchor="t" rtlCol="false" tIns="0" lIns="0" bIns="0" rIns="0">
            <a:spAutoFit/>
          </a:bodyPr>
          <a:lstStyle/>
          <a:p>
            <a:pPr algn="l" marL="0" indent="0" lvl="1">
              <a:lnSpc>
                <a:spcPts val="7649"/>
              </a:lnSpc>
              <a:spcBef>
                <a:spcPct val="0"/>
              </a:spcBef>
            </a:pPr>
            <a:r>
              <a:rPr lang="en-US" sz="8499" spc="-390" strike="noStrike" u="none">
                <a:solidFill>
                  <a:srgbClr val="00694C"/>
                </a:solidFill>
                <a:latin typeface="Montserrat Bold"/>
              </a:rPr>
              <a:t>Project-1</a:t>
            </a:r>
          </a:p>
        </p:txBody>
      </p:sp>
      <p:grpSp>
        <p:nvGrpSpPr>
          <p:cNvPr name="Group 6" id="6"/>
          <p:cNvGrpSpPr/>
          <p:nvPr/>
        </p:nvGrpSpPr>
        <p:grpSpPr>
          <a:xfrm rot="0">
            <a:off x="1254739" y="3129280"/>
            <a:ext cx="15378585" cy="5843834"/>
            <a:chOff x="0" y="0"/>
            <a:chExt cx="4050327" cy="1539117"/>
          </a:xfrm>
        </p:grpSpPr>
        <p:sp>
          <p:nvSpPr>
            <p:cNvPr name="Freeform 7" id="7"/>
            <p:cNvSpPr/>
            <p:nvPr/>
          </p:nvSpPr>
          <p:spPr>
            <a:xfrm flipH="false" flipV="false" rot="0">
              <a:off x="0" y="0"/>
              <a:ext cx="4050327" cy="1539117"/>
            </a:xfrm>
            <a:custGeom>
              <a:avLst/>
              <a:gdLst/>
              <a:ahLst/>
              <a:cxnLst/>
              <a:rect r="r" b="b" t="t" l="l"/>
              <a:pathLst>
                <a:path h="1539117" w="4050327">
                  <a:moveTo>
                    <a:pt x="4027" y="0"/>
                  </a:moveTo>
                  <a:lnTo>
                    <a:pt x="4046300" y="0"/>
                  </a:lnTo>
                  <a:cubicBezTo>
                    <a:pt x="4048524" y="0"/>
                    <a:pt x="4050327" y="1803"/>
                    <a:pt x="4050327" y="4027"/>
                  </a:cubicBezTo>
                  <a:lnTo>
                    <a:pt x="4050327" y="1535089"/>
                  </a:lnTo>
                  <a:cubicBezTo>
                    <a:pt x="4050327" y="1536158"/>
                    <a:pt x="4049902" y="1537182"/>
                    <a:pt x="4049147" y="1537937"/>
                  </a:cubicBezTo>
                  <a:cubicBezTo>
                    <a:pt x="4048392" y="1538693"/>
                    <a:pt x="4047368" y="1539117"/>
                    <a:pt x="4046300" y="1539117"/>
                  </a:cubicBezTo>
                  <a:lnTo>
                    <a:pt x="4027" y="1539117"/>
                  </a:lnTo>
                  <a:cubicBezTo>
                    <a:pt x="1803" y="1539117"/>
                    <a:pt x="0" y="1537314"/>
                    <a:pt x="0" y="1535089"/>
                  </a:cubicBezTo>
                  <a:lnTo>
                    <a:pt x="0" y="4027"/>
                  </a:lnTo>
                  <a:cubicBezTo>
                    <a:pt x="0" y="1803"/>
                    <a:pt x="1803" y="0"/>
                    <a:pt x="4027" y="0"/>
                  </a:cubicBezTo>
                  <a:close/>
                </a:path>
              </a:pathLst>
            </a:custGeom>
            <a:solidFill>
              <a:srgbClr val="D4F6EC"/>
            </a:solidFill>
          </p:spPr>
        </p:sp>
        <p:sp>
          <p:nvSpPr>
            <p:cNvPr name="TextBox 8" id="8"/>
            <p:cNvSpPr txBox="true"/>
            <p:nvPr/>
          </p:nvSpPr>
          <p:spPr>
            <a:xfrm>
              <a:off x="0" y="-38100"/>
              <a:ext cx="4050327" cy="1577217"/>
            </a:xfrm>
            <a:prstGeom prst="rect">
              <a:avLst/>
            </a:prstGeom>
          </p:spPr>
          <p:txBody>
            <a:bodyPr anchor="ctr" rtlCol="false" tIns="50800" lIns="50800" bIns="50800" rIns="50800"/>
            <a:lstStyle/>
            <a:p>
              <a:pPr algn="ctr">
                <a:lnSpc>
                  <a:spcPts val="2659"/>
                </a:lnSpc>
                <a:spcBef>
                  <a:spcPct val="0"/>
                </a:spcBef>
              </a:pPr>
            </a:p>
          </p:txBody>
        </p:sp>
      </p:grpSp>
      <p:sp>
        <p:nvSpPr>
          <p:cNvPr name="TextBox 9" id="9"/>
          <p:cNvSpPr txBox="true"/>
          <p:nvPr/>
        </p:nvSpPr>
        <p:spPr>
          <a:xfrm rot="0">
            <a:off x="6322198" y="3468878"/>
            <a:ext cx="4411917" cy="485775"/>
          </a:xfrm>
          <a:prstGeom prst="rect">
            <a:avLst/>
          </a:prstGeom>
        </p:spPr>
        <p:txBody>
          <a:bodyPr anchor="t" rtlCol="false" tIns="0" lIns="0" bIns="0" rIns="0">
            <a:spAutoFit/>
          </a:bodyPr>
          <a:lstStyle/>
          <a:p>
            <a:pPr algn="ctr" marL="0" indent="0" lvl="1">
              <a:lnSpc>
                <a:spcPts val="3599"/>
              </a:lnSpc>
            </a:pPr>
            <a:r>
              <a:rPr lang="en-US" sz="3999" spc="-183">
                <a:solidFill>
                  <a:srgbClr val="00694C"/>
                </a:solidFill>
                <a:latin typeface="Raleway Medium"/>
              </a:rPr>
              <a:t>Problem Statement</a:t>
            </a:r>
          </a:p>
        </p:txBody>
      </p:sp>
      <p:sp>
        <p:nvSpPr>
          <p:cNvPr name="TextBox 10" id="10"/>
          <p:cNvSpPr txBox="true"/>
          <p:nvPr/>
        </p:nvSpPr>
        <p:spPr>
          <a:xfrm rot="0">
            <a:off x="7406735" y="1597379"/>
            <a:ext cx="8250198" cy="679450"/>
          </a:xfrm>
          <a:prstGeom prst="rect">
            <a:avLst/>
          </a:prstGeom>
        </p:spPr>
        <p:txBody>
          <a:bodyPr anchor="t" rtlCol="false" tIns="0" lIns="0" bIns="0" rIns="0">
            <a:spAutoFit/>
          </a:bodyPr>
          <a:lstStyle/>
          <a:p>
            <a:pPr algn="ctr">
              <a:lnSpc>
                <a:spcPts val="5599"/>
              </a:lnSpc>
              <a:spcBef>
                <a:spcPct val="0"/>
              </a:spcBef>
            </a:pPr>
            <a:r>
              <a:rPr lang="en-US" sz="3999">
                <a:solidFill>
                  <a:srgbClr val="000000"/>
                </a:solidFill>
                <a:latin typeface="Raleway Semi-Bold"/>
              </a:rPr>
              <a:t> Heart Disease Diagnostic Analysis</a:t>
            </a:r>
          </a:p>
        </p:txBody>
      </p:sp>
      <p:sp>
        <p:nvSpPr>
          <p:cNvPr name="TextBox 11" id="11"/>
          <p:cNvSpPr txBox="true"/>
          <p:nvPr/>
        </p:nvSpPr>
        <p:spPr>
          <a:xfrm rot="0">
            <a:off x="1653100" y="4102659"/>
            <a:ext cx="14581864" cy="4375150"/>
          </a:xfrm>
          <a:prstGeom prst="rect">
            <a:avLst/>
          </a:prstGeom>
        </p:spPr>
        <p:txBody>
          <a:bodyPr anchor="t" rtlCol="false" tIns="0" lIns="0" bIns="0" rIns="0">
            <a:spAutoFit/>
          </a:bodyPr>
          <a:lstStyle/>
          <a:p>
            <a:pPr algn="l" marL="539749" indent="-269875" lvl="1">
              <a:lnSpc>
                <a:spcPts val="3499"/>
              </a:lnSpc>
              <a:spcBef>
                <a:spcPct val="0"/>
              </a:spcBef>
              <a:buFont typeface="Arial"/>
              <a:buChar char="•"/>
            </a:pPr>
            <a:r>
              <a:rPr lang="en-US" sz="2499" strike="noStrike" u="none">
                <a:solidFill>
                  <a:srgbClr val="000000"/>
                </a:solidFill>
                <a:latin typeface="Raleway"/>
              </a:rPr>
              <a:t>Health is real wealth &amp; in the pandemic time we all realized the brutal effects of covid-19 on humanity. Using the provided health and medical data, we are required to draw important insights for better future preparation.</a:t>
            </a:r>
          </a:p>
          <a:p>
            <a:pPr algn="l" marL="539749" indent="-269875" lvl="1">
              <a:lnSpc>
                <a:spcPts val="3499"/>
              </a:lnSpc>
              <a:spcBef>
                <a:spcPct val="0"/>
              </a:spcBef>
              <a:buFont typeface="Arial"/>
              <a:buChar char="•"/>
            </a:pPr>
            <a:r>
              <a:rPr lang="en-US" sz="2499" strike="noStrike" u="none">
                <a:solidFill>
                  <a:srgbClr val="000000"/>
                </a:solidFill>
                <a:latin typeface="Raleway"/>
              </a:rPr>
              <a:t>Do</a:t>
            </a:r>
            <a:r>
              <a:rPr lang="en-US" sz="2499" strike="noStrike" u="none">
                <a:solidFill>
                  <a:srgbClr val="000000"/>
                </a:solidFill>
                <a:latin typeface="Raleway Bold"/>
              </a:rPr>
              <a:t> ETL: Extract- Transform and Load</a:t>
            </a:r>
            <a:r>
              <a:rPr lang="en-US" sz="2499" strike="noStrike" u="none">
                <a:solidFill>
                  <a:srgbClr val="000000"/>
                </a:solidFill>
                <a:latin typeface="Raleway"/>
              </a:rPr>
              <a:t> data from the heart disease diagnostic database, perform</a:t>
            </a:r>
            <a:r>
              <a:rPr lang="en-US" sz="2499" strike="noStrike" u="none">
                <a:solidFill>
                  <a:srgbClr val="000000"/>
                </a:solidFill>
                <a:latin typeface="Raleway Bold"/>
              </a:rPr>
              <a:t> EDA</a:t>
            </a:r>
            <a:r>
              <a:rPr lang="en-US" sz="2499" strike="noStrike" u="none">
                <a:solidFill>
                  <a:srgbClr val="000000"/>
                </a:solidFill>
                <a:latin typeface="Raleway"/>
              </a:rPr>
              <a:t> through python. Extract various information such as Heart disease rates, Heart disease by gender, by age.</a:t>
            </a:r>
          </a:p>
          <a:p>
            <a:pPr algn="l" marL="539749" indent="-269875" lvl="1">
              <a:lnSpc>
                <a:spcPts val="3499"/>
              </a:lnSpc>
              <a:spcBef>
                <a:spcPct val="0"/>
              </a:spcBef>
              <a:buFont typeface="Arial"/>
              <a:buChar char="•"/>
            </a:pPr>
            <a:r>
              <a:rPr lang="en-US" sz="2499" strike="noStrike" u="none">
                <a:solidFill>
                  <a:srgbClr val="000000"/>
                </a:solidFill>
                <a:latin typeface="Raleway Bold"/>
              </a:rPr>
              <a:t>Compare attributes</a:t>
            </a:r>
            <a:r>
              <a:rPr lang="en-US" sz="2499" strike="noStrike" u="none">
                <a:solidFill>
                  <a:srgbClr val="000000"/>
                </a:solidFill>
                <a:latin typeface="Raleway"/>
              </a:rPr>
              <a:t> of the data set to extract necessary information. </a:t>
            </a:r>
          </a:p>
          <a:p>
            <a:pPr algn="l" marL="539749" indent="-269875" lvl="1">
              <a:lnSpc>
                <a:spcPts val="3499"/>
              </a:lnSpc>
              <a:spcBef>
                <a:spcPct val="0"/>
              </a:spcBef>
              <a:buFont typeface="Arial"/>
              <a:buChar char="•"/>
            </a:pPr>
            <a:r>
              <a:rPr lang="en-US" sz="2499" strike="noStrike" u="none">
                <a:solidFill>
                  <a:srgbClr val="000000"/>
                </a:solidFill>
                <a:latin typeface="Raleway"/>
              </a:rPr>
              <a:t>Make the necessary </a:t>
            </a:r>
            <a:r>
              <a:rPr lang="en-US" sz="2499" strike="noStrike" u="none">
                <a:solidFill>
                  <a:srgbClr val="000000"/>
                </a:solidFill>
                <a:latin typeface="Raleway Bold"/>
              </a:rPr>
              <a:t>dashboard</a:t>
            </a:r>
            <a:r>
              <a:rPr lang="en-US" sz="2499" strike="noStrike" u="none">
                <a:solidFill>
                  <a:srgbClr val="000000"/>
                </a:solidFill>
                <a:latin typeface="Raleway"/>
              </a:rPr>
              <a:t> with the best you can extract from the data. Use various </a:t>
            </a:r>
            <a:r>
              <a:rPr lang="en-US" sz="2499" strike="noStrike" u="none">
                <a:solidFill>
                  <a:srgbClr val="000000"/>
                </a:solidFill>
                <a:latin typeface="Raleway Bold"/>
              </a:rPr>
              <a:t>visualizations</a:t>
            </a:r>
            <a:r>
              <a:rPr lang="en-US" sz="2499" strike="noStrike" u="none">
                <a:solidFill>
                  <a:srgbClr val="000000"/>
                </a:solidFill>
                <a:latin typeface="Raleway"/>
              </a:rPr>
              <a:t> and features to make the best dashboard</a:t>
            </a:r>
          </a:p>
          <a:p>
            <a:pPr algn="l" marL="539749" indent="-269875" lvl="1">
              <a:lnSpc>
                <a:spcPts val="3499"/>
              </a:lnSpc>
              <a:spcBef>
                <a:spcPct val="0"/>
              </a:spcBef>
              <a:buFont typeface="Arial"/>
              <a:buChar char="•"/>
            </a:pPr>
            <a:r>
              <a:rPr lang="en-US" sz="2499" strike="noStrike" u="none">
                <a:solidFill>
                  <a:srgbClr val="000000"/>
                </a:solidFill>
                <a:latin typeface="Raleway"/>
              </a:rPr>
              <a:t>Find key metrics and factors and show the</a:t>
            </a:r>
            <a:r>
              <a:rPr lang="en-US" sz="2499" strike="noStrike" u="none">
                <a:solidFill>
                  <a:srgbClr val="000000"/>
                </a:solidFill>
                <a:latin typeface="Raleway Bold"/>
              </a:rPr>
              <a:t> meaningful relationships </a:t>
            </a:r>
            <a:r>
              <a:rPr lang="en-US" sz="2499" strike="noStrike" u="none">
                <a:solidFill>
                  <a:srgbClr val="000000"/>
                </a:solidFill>
                <a:latin typeface="Raleway"/>
              </a:rPr>
              <a:t>between attributes.</a:t>
            </a:r>
          </a:p>
        </p:txBody>
      </p:sp>
    </p:spTree>
  </p:cSld>
  <p:clrMapOvr>
    <a:masterClrMapping/>
  </p:clrMapOvr>
</p:sld>
</file>

<file path=ppt/slides/slide7.xml><?xml version="1.0" encoding="utf-8"?>
<p:sld xmlns:p="http://schemas.openxmlformats.org/presentationml/2006/main" xmlns:a="http://schemas.openxmlformats.org/drawingml/2006/main">
  <p:cSld>
    <p:bg>
      <p:bgPr>
        <a:solidFill>
          <a:srgbClr val="A9DFD0"/>
        </a:solidFill>
      </p:bgPr>
    </p:bg>
    <p:spTree>
      <p:nvGrpSpPr>
        <p:cNvPr id="1" name=""/>
        <p:cNvGrpSpPr/>
        <p:nvPr/>
      </p:nvGrpSpPr>
      <p:grpSpPr>
        <a:xfrm>
          <a:off x="0" y="0"/>
          <a:ext cx="0" cy="0"/>
          <a:chOff x="0" y="0"/>
          <a:chExt cx="0" cy="0"/>
        </a:xfrm>
      </p:grpSpPr>
      <p:grpSp>
        <p:nvGrpSpPr>
          <p:cNvPr name="Group 2" id="2"/>
          <p:cNvGrpSpPr/>
          <p:nvPr/>
        </p:nvGrpSpPr>
        <p:grpSpPr>
          <a:xfrm rot="0">
            <a:off x="4303494" y="2470102"/>
            <a:ext cx="9993494" cy="7112138"/>
            <a:chOff x="0" y="0"/>
            <a:chExt cx="2632031" cy="1873156"/>
          </a:xfrm>
        </p:grpSpPr>
        <p:sp>
          <p:nvSpPr>
            <p:cNvPr name="Freeform 3" id="3"/>
            <p:cNvSpPr/>
            <p:nvPr/>
          </p:nvSpPr>
          <p:spPr>
            <a:xfrm flipH="false" flipV="false" rot="0">
              <a:off x="0" y="0"/>
              <a:ext cx="2632031" cy="1873156"/>
            </a:xfrm>
            <a:custGeom>
              <a:avLst/>
              <a:gdLst/>
              <a:ahLst/>
              <a:cxnLst/>
              <a:rect r="r" b="b" t="t" l="l"/>
              <a:pathLst>
                <a:path h="1873156" w="2632031">
                  <a:moveTo>
                    <a:pt x="6198" y="0"/>
                  </a:moveTo>
                  <a:lnTo>
                    <a:pt x="2625834" y="0"/>
                  </a:lnTo>
                  <a:cubicBezTo>
                    <a:pt x="2629256" y="0"/>
                    <a:pt x="2632031" y="2775"/>
                    <a:pt x="2632031" y="6198"/>
                  </a:cubicBezTo>
                  <a:lnTo>
                    <a:pt x="2632031" y="1866958"/>
                  </a:lnTo>
                  <a:cubicBezTo>
                    <a:pt x="2632031" y="1868602"/>
                    <a:pt x="2631378" y="1870178"/>
                    <a:pt x="2630216" y="1871340"/>
                  </a:cubicBezTo>
                  <a:cubicBezTo>
                    <a:pt x="2629054" y="1872503"/>
                    <a:pt x="2627477" y="1873156"/>
                    <a:pt x="2625834" y="1873156"/>
                  </a:cubicBezTo>
                  <a:lnTo>
                    <a:pt x="6198" y="1873156"/>
                  </a:lnTo>
                  <a:cubicBezTo>
                    <a:pt x="2775" y="1873156"/>
                    <a:pt x="0" y="1870381"/>
                    <a:pt x="0" y="1866958"/>
                  </a:cubicBezTo>
                  <a:lnTo>
                    <a:pt x="0" y="6198"/>
                  </a:lnTo>
                  <a:cubicBezTo>
                    <a:pt x="0" y="2775"/>
                    <a:pt x="2775" y="0"/>
                    <a:pt x="6198" y="0"/>
                  </a:cubicBezTo>
                  <a:close/>
                </a:path>
              </a:pathLst>
            </a:custGeom>
            <a:solidFill>
              <a:srgbClr val="D4F6EC"/>
            </a:solidFill>
          </p:spPr>
        </p:sp>
        <p:sp>
          <p:nvSpPr>
            <p:cNvPr name="TextBox 4" id="4"/>
            <p:cNvSpPr txBox="true"/>
            <p:nvPr/>
          </p:nvSpPr>
          <p:spPr>
            <a:xfrm>
              <a:off x="0" y="-38100"/>
              <a:ext cx="2632031" cy="1911256"/>
            </a:xfrm>
            <a:prstGeom prst="rect">
              <a:avLst/>
            </a:prstGeom>
          </p:spPr>
          <p:txBody>
            <a:bodyPr anchor="ctr" rtlCol="false" tIns="50800" lIns="50800" bIns="50800" rIns="50800"/>
            <a:lstStyle/>
            <a:p>
              <a:pPr algn="ctr">
                <a:lnSpc>
                  <a:spcPts val="2659"/>
                </a:lnSpc>
                <a:spcBef>
                  <a:spcPct val="0"/>
                </a:spcBef>
              </a:pPr>
            </a:p>
          </p:txBody>
        </p:sp>
      </p:grpSp>
      <p:sp>
        <p:nvSpPr>
          <p:cNvPr name="TextBox 5" id="5"/>
          <p:cNvSpPr txBox="true"/>
          <p:nvPr/>
        </p:nvSpPr>
        <p:spPr>
          <a:xfrm rot="0">
            <a:off x="4472500" y="3601476"/>
            <a:ext cx="9401056" cy="5689600"/>
          </a:xfrm>
          <a:prstGeom prst="rect">
            <a:avLst/>
          </a:prstGeom>
        </p:spPr>
        <p:txBody>
          <a:bodyPr anchor="t" rtlCol="false" tIns="0" lIns="0" bIns="0" rIns="0">
            <a:spAutoFit/>
          </a:bodyPr>
          <a:lstStyle/>
          <a:p>
            <a:pPr algn="l" marL="539749" indent="-269875" lvl="1">
              <a:lnSpc>
                <a:spcPts val="3499"/>
              </a:lnSpc>
              <a:spcBef>
                <a:spcPct val="0"/>
              </a:spcBef>
              <a:buFont typeface="Arial"/>
              <a:buChar char="•"/>
            </a:pPr>
            <a:r>
              <a:rPr lang="en-US" sz="2499" strike="noStrike" u="none">
                <a:solidFill>
                  <a:srgbClr val="000000"/>
                </a:solidFill>
                <a:latin typeface="Raleway"/>
              </a:rPr>
              <a:t>Age</a:t>
            </a:r>
          </a:p>
          <a:p>
            <a:pPr algn="l" marL="539749" indent="-269875" lvl="1">
              <a:lnSpc>
                <a:spcPts val="3499"/>
              </a:lnSpc>
              <a:spcBef>
                <a:spcPct val="0"/>
              </a:spcBef>
              <a:buFont typeface="Arial"/>
              <a:buChar char="•"/>
            </a:pPr>
            <a:r>
              <a:rPr lang="en-US" sz="2499" strike="noStrike" u="none">
                <a:solidFill>
                  <a:srgbClr val="000000"/>
                </a:solidFill>
                <a:latin typeface="Raleway"/>
              </a:rPr>
              <a:t>Sex</a:t>
            </a:r>
          </a:p>
          <a:p>
            <a:pPr algn="l" marL="539749" indent="-269875" lvl="1">
              <a:lnSpc>
                <a:spcPts val="3499"/>
              </a:lnSpc>
              <a:spcBef>
                <a:spcPct val="0"/>
              </a:spcBef>
              <a:buFont typeface="Arial"/>
              <a:buChar char="•"/>
            </a:pPr>
            <a:r>
              <a:rPr lang="en-US" sz="2499" strike="noStrike" u="none">
                <a:solidFill>
                  <a:srgbClr val="000000"/>
                </a:solidFill>
                <a:latin typeface="Raleway"/>
              </a:rPr>
              <a:t>Chest pain type (4 values)</a:t>
            </a:r>
          </a:p>
          <a:p>
            <a:pPr algn="l" marL="539749" indent="-269875" lvl="1">
              <a:lnSpc>
                <a:spcPts val="3499"/>
              </a:lnSpc>
              <a:spcBef>
                <a:spcPct val="0"/>
              </a:spcBef>
              <a:buFont typeface="Arial"/>
              <a:buChar char="•"/>
            </a:pPr>
            <a:r>
              <a:rPr lang="en-US" sz="2499" strike="noStrike" u="none">
                <a:solidFill>
                  <a:srgbClr val="000000"/>
                </a:solidFill>
                <a:latin typeface="Raleway"/>
              </a:rPr>
              <a:t>Resting blood pressure</a:t>
            </a:r>
          </a:p>
          <a:p>
            <a:pPr algn="l" marL="539749" indent="-269875" lvl="1">
              <a:lnSpc>
                <a:spcPts val="3499"/>
              </a:lnSpc>
              <a:spcBef>
                <a:spcPct val="0"/>
              </a:spcBef>
              <a:buFont typeface="Arial"/>
              <a:buChar char="•"/>
            </a:pPr>
            <a:r>
              <a:rPr lang="en-US" sz="2499" strike="noStrike" u="none">
                <a:solidFill>
                  <a:srgbClr val="000000"/>
                </a:solidFill>
                <a:latin typeface="Raleway"/>
              </a:rPr>
              <a:t>Serum cholestoral in mg/dl</a:t>
            </a:r>
          </a:p>
          <a:p>
            <a:pPr algn="l" marL="539749" indent="-269875" lvl="1">
              <a:lnSpc>
                <a:spcPts val="3499"/>
              </a:lnSpc>
              <a:spcBef>
                <a:spcPct val="0"/>
              </a:spcBef>
              <a:buFont typeface="Arial"/>
              <a:buChar char="•"/>
            </a:pPr>
            <a:r>
              <a:rPr lang="en-US" sz="2499" strike="noStrike" u="none">
                <a:solidFill>
                  <a:srgbClr val="000000"/>
                </a:solidFill>
                <a:latin typeface="Raleway"/>
              </a:rPr>
              <a:t>Fasting blood sugar &gt; 120 mg/dl</a:t>
            </a:r>
          </a:p>
          <a:p>
            <a:pPr algn="l" marL="539749" indent="-269875" lvl="1">
              <a:lnSpc>
                <a:spcPts val="3499"/>
              </a:lnSpc>
              <a:spcBef>
                <a:spcPct val="0"/>
              </a:spcBef>
              <a:buFont typeface="Arial"/>
              <a:buChar char="•"/>
            </a:pPr>
            <a:r>
              <a:rPr lang="en-US" sz="2499" strike="noStrike" u="none">
                <a:solidFill>
                  <a:srgbClr val="000000"/>
                </a:solidFill>
                <a:latin typeface="Raleway"/>
              </a:rPr>
              <a:t>Resting electrocardiographic results (values 0,1,2)</a:t>
            </a:r>
          </a:p>
          <a:p>
            <a:pPr algn="l" marL="539749" indent="-269875" lvl="1">
              <a:lnSpc>
                <a:spcPts val="3499"/>
              </a:lnSpc>
              <a:spcBef>
                <a:spcPct val="0"/>
              </a:spcBef>
              <a:buFont typeface="Arial"/>
              <a:buChar char="•"/>
            </a:pPr>
            <a:r>
              <a:rPr lang="en-US" sz="2499" strike="noStrike" u="none">
                <a:solidFill>
                  <a:srgbClr val="000000"/>
                </a:solidFill>
                <a:latin typeface="Raleway"/>
              </a:rPr>
              <a:t>Maximum heart rate achieved</a:t>
            </a:r>
          </a:p>
          <a:p>
            <a:pPr algn="l" marL="539749" indent="-269875" lvl="1">
              <a:lnSpc>
                <a:spcPts val="3499"/>
              </a:lnSpc>
              <a:spcBef>
                <a:spcPct val="0"/>
              </a:spcBef>
              <a:buFont typeface="Arial"/>
              <a:buChar char="•"/>
            </a:pPr>
            <a:r>
              <a:rPr lang="en-US" sz="2499" strike="noStrike" u="none">
                <a:solidFill>
                  <a:srgbClr val="000000"/>
                </a:solidFill>
                <a:latin typeface="Raleway"/>
              </a:rPr>
              <a:t>Exercise induced angina</a:t>
            </a:r>
          </a:p>
          <a:p>
            <a:pPr algn="l" marL="539749" indent="-269875" lvl="1">
              <a:lnSpc>
                <a:spcPts val="3499"/>
              </a:lnSpc>
              <a:spcBef>
                <a:spcPct val="0"/>
              </a:spcBef>
              <a:buFont typeface="Arial"/>
              <a:buChar char="•"/>
            </a:pPr>
            <a:r>
              <a:rPr lang="en-US" sz="2499" strike="noStrike" u="none">
                <a:solidFill>
                  <a:srgbClr val="000000"/>
                </a:solidFill>
                <a:latin typeface="Raleway"/>
              </a:rPr>
              <a:t>Oldpeak = ST depression induced by exercise relative to rest</a:t>
            </a:r>
          </a:p>
          <a:p>
            <a:pPr algn="l" marL="539749" indent="-269875" lvl="1">
              <a:lnSpc>
                <a:spcPts val="3499"/>
              </a:lnSpc>
              <a:spcBef>
                <a:spcPct val="0"/>
              </a:spcBef>
              <a:buFont typeface="Arial"/>
              <a:buChar char="•"/>
            </a:pPr>
            <a:r>
              <a:rPr lang="en-US" sz="2499" strike="noStrike" u="none">
                <a:solidFill>
                  <a:srgbClr val="000000"/>
                </a:solidFill>
                <a:latin typeface="Raleway"/>
              </a:rPr>
              <a:t>The slope of the peak exercise ST segment</a:t>
            </a:r>
          </a:p>
          <a:p>
            <a:pPr algn="l" marL="539749" indent="-269875" lvl="1">
              <a:lnSpc>
                <a:spcPts val="3499"/>
              </a:lnSpc>
              <a:spcBef>
                <a:spcPct val="0"/>
              </a:spcBef>
              <a:buFont typeface="Arial"/>
              <a:buChar char="•"/>
            </a:pPr>
            <a:r>
              <a:rPr lang="en-US" sz="2499" strike="noStrike" u="none">
                <a:solidFill>
                  <a:srgbClr val="000000"/>
                </a:solidFill>
                <a:latin typeface="Raleway"/>
              </a:rPr>
              <a:t>Number of major vessels (0-3) colored by flourosopy</a:t>
            </a:r>
          </a:p>
          <a:p>
            <a:pPr algn="l" marL="539749" indent="-269875" lvl="1">
              <a:lnSpc>
                <a:spcPts val="3499"/>
              </a:lnSpc>
              <a:spcBef>
                <a:spcPct val="0"/>
              </a:spcBef>
              <a:buFont typeface="Arial"/>
              <a:buChar char="•"/>
            </a:pPr>
            <a:r>
              <a:rPr lang="en-US" sz="2499" strike="noStrike" u="none">
                <a:solidFill>
                  <a:srgbClr val="000000"/>
                </a:solidFill>
                <a:latin typeface="Raleway"/>
              </a:rPr>
              <a:t>Thal: 0 = normal; 1 = fixed defect; 2 = reversable defect</a:t>
            </a:r>
          </a:p>
        </p:txBody>
      </p:sp>
      <p:sp>
        <p:nvSpPr>
          <p:cNvPr name="TextBox 6" id="6"/>
          <p:cNvSpPr txBox="true"/>
          <p:nvPr/>
        </p:nvSpPr>
        <p:spPr>
          <a:xfrm rot="0">
            <a:off x="7161815" y="2788235"/>
            <a:ext cx="4022427" cy="485775"/>
          </a:xfrm>
          <a:prstGeom prst="rect">
            <a:avLst/>
          </a:prstGeom>
        </p:spPr>
        <p:txBody>
          <a:bodyPr anchor="t" rtlCol="false" tIns="0" lIns="0" bIns="0" rIns="0">
            <a:spAutoFit/>
          </a:bodyPr>
          <a:lstStyle/>
          <a:p>
            <a:pPr algn="ctr" marL="0" indent="0" lvl="1">
              <a:lnSpc>
                <a:spcPts val="3599"/>
              </a:lnSpc>
            </a:pPr>
            <a:r>
              <a:rPr lang="en-US" sz="3999" spc="-183">
                <a:solidFill>
                  <a:srgbClr val="00694C"/>
                </a:solidFill>
                <a:latin typeface="Raleway Medium"/>
              </a:rPr>
              <a:t>Details of Dataset</a:t>
            </a:r>
          </a:p>
        </p:txBody>
      </p:sp>
      <p:grpSp>
        <p:nvGrpSpPr>
          <p:cNvPr name="Group 7" id="7"/>
          <p:cNvGrpSpPr/>
          <p:nvPr/>
        </p:nvGrpSpPr>
        <p:grpSpPr>
          <a:xfrm rot="0">
            <a:off x="6322198" y="824446"/>
            <a:ext cx="10937102" cy="1112485"/>
            <a:chOff x="0" y="0"/>
            <a:chExt cx="2880554" cy="293000"/>
          </a:xfrm>
        </p:grpSpPr>
        <p:sp>
          <p:nvSpPr>
            <p:cNvPr name="Freeform 8" id="8"/>
            <p:cNvSpPr/>
            <p:nvPr/>
          </p:nvSpPr>
          <p:spPr>
            <a:xfrm flipH="false" flipV="false" rot="0">
              <a:off x="0" y="0"/>
              <a:ext cx="2880554" cy="293000"/>
            </a:xfrm>
            <a:custGeom>
              <a:avLst/>
              <a:gdLst/>
              <a:ahLst/>
              <a:cxnLst/>
              <a:rect r="r" b="b" t="t" l="l"/>
              <a:pathLst>
                <a:path h="293000" w="2880554">
                  <a:moveTo>
                    <a:pt x="5663" y="0"/>
                  </a:moveTo>
                  <a:lnTo>
                    <a:pt x="2874891" y="0"/>
                  </a:lnTo>
                  <a:cubicBezTo>
                    <a:pt x="2878018" y="0"/>
                    <a:pt x="2880554" y="2535"/>
                    <a:pt x="2880554" y="5663"/>
                  </a:cubicBezTo>
                  <a:lnTo>
                    <a:pt x="2880554" y="287337"/>
                  </a:lnTo>
                  <a:cubicBezTo>
                    <a:pt x="2880554" y="290465"/>
                    <a:pt x="2878018" y="293000"/>
                    <a:pt x="2874891" y="293000"/>
                  </a:cubicBezTo>
                  <a:lnTo>
                    <a:pt x="5663" y="293000"/>
                  </a:lnTo>
                  <a:cubicBezTo>
                    <a:pt x="4161" y="293000"/>
                    <a:pt x="2721" y="292404"/>
                    <a:pt x="1659" y="291342"/>
                  </a:cubicBezTo>
                  <a:cubicBezTo>
                    <a:pt x="597" y="290280"/>
                    <a:pt x="0" y="288839"/>
                    <a:pt x="0" y="287337"/>
                  </a:cubicBezTo>
                  <a:lnTo>
                    <a:pt x="0" y="5663"/>
                  </a:lnTo>
                  <a:cubicBezTo>
                    <a:pt x="0" y="2535"/>
                    <a:pt x="2535" y="0"/>
                    <a:pt x="5663" y="0"/>
                  </a:cubicBezTo>
                  <a:close/>
                </a:path>
              </a:pathLst>
            </a:custGeom>
            <a:solidFill>
              <a:srgbClr val="3ECDA6"/>
            </a:solidFill>
          </p:spPr>
        </p:sp>
        <p:sp>
          <p:nvSpPr>
            <p:cNvPr name="TextBox 9" id="9"/>
            <p:cNvSpPr txBox="true"/>
            <p:nvPr/>
          </p:nvSpPr>
          <p:spPr>
            <a:xfrm>
              <a:off x="0" y="-38100"/>
              <a:ext cx="2880554" cy="331100"/>
            </a:xfrm>
            <a:prstGeom prst="rect">
              <a:avLst/>
            </a:prstGeom>
          </p:spPr>
          <p:txBody>
            <a:bodyPr anchor="ctr" rtlCol="false" tIns="50800" lIns="50800" bIns="50800" rIns="50800"/>
            <a:lstStyle/>
            <a:p>
              <a:pPr algn="ctr">
                <a:lnSpc>
                  <a:spcPts val="2659"/>
                </a:lnSpc>
                <a:spcBef>
                  <a:spcPct val="0"/>
                </a:spcBef>
              </a:pPr>
            </a:p>
          </p:txBody>
        </p:sp>
      </p:grpSp>
      <p:sp>
        <p:nvSpPr>
          <p:cNvPr name="TextBox 10" id="10"/>
          <p:cNvSpPr txBox="true"/>
          <p:nvPr/>
        </p:nvSpPr>
        <p:spPr>
          <a:xfrm rot="0">
            <a:off x="1028700" y="985401"/>
            <a:ext cx="5717980" cy="1038224"/>
          </a:xfrm>
          <a:prstGeom prst="rect">
            <a:avLst/>
          </a:prstGeom>
        </p:spPr>
        <p:txBody>
          <a:bodyPr anchor="t" rtlCol="false" tIns="0" lIns="0" bIns="0" rIns="0">
            <a:spAutoFit/>
          </a:bodyPr>
          <a:lstStyle/>
          <a:p>
            <a:pPr algn="l" marL="0" indent="0" lvl="1">
              <a:lnSpc>
                <a:spcPts val="7649"/>
              </a:lnSpc>
              <a:spcBef>
                <a:spcPct val="0"/>
              </a:spcBef>
            </a:pPr>
            <a:r>
              <a:rPr lang="en-US" sz="8499" spc="-390" strike="noStrike" u="none">
                <a:solidFill>
                  <a:srgbClr val="00694C"/>
                </a:solidFill>
                <a:latin typeface="Montserrat Bold"/>
              </a:rPr>
              <a:t>Project-1</a:t>
            </a:r>
          </a:p>
        </p:txBody>
      </p:sp>
      <p:sp>
        <p:nvSpPr>
          <p:cNvPr name="TextBox 11" id="11"/>
          <p:cNvSpPr txBox="true"/>
          <p:nvPr/>
        </p:nvSpPr>
        <p:spPr>
          <a:xfrm rot="0">
            <a:off x="7406735" y="1039376"/>
            <a:ext cx="8250198" cy="679450"/>
          </a:xfrm>
          <a:prstGeom prst="rect">
            <a:avLst/>
          </a:prstGeom>
        </p:spPr>
        <p:txBody>
          <a:bodyPr anchor="t" rtlCol="false" tIns="0" lIns="0" bIns="0" rIns="0">
            <a:spAutoFit/>
          </a:bodyPr>
          <a:lstStyle/>
          <a:p>
            <a:pPr algn="ctr">
              <a:lnSpc>
                <a:spcPts val="5599"/>
              </a:lnSpc>
              <a:spcBef>
                <a:spcPct val="0"/>
              </a:spcBef>
            </a:pPr>
            <a:r>
              <a:rPr lang="en-US" sz="3999">
                <a:solidFill>
                  <a:srgbClr val="000000"/>
                </a:solidFill>
                <a:latin typeface="Raleway Semi-Bold"/>
              </a:rPr>
              <a:t> Heart Disease Diagnostic Analysis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BF6F1"/>
        </a:solidFill>
      </p:bgPr>
    </p:bg>
    <p:spTree>
      <p:nvGrpSpPr>
        <p:cNvPr id="1" name=""/>
        <p:cNvGrpSpPr/>
        <p:nvPr/>
      </p:nvGrpSpPr>
      <p:grpSpPr>
        <a:xfrm>
          <a:off x="0" y="0"/>
          <a:ext cx="0" cy="0"/>
          <a:chOff x="0" y="0"/>
          <a:chExt cx="0" cy="0"/>
        </a:xfrm>
      </p:grpSpPr>
      <p:grpSp>
        <p:nvGrpSpPr>
          <p:cNvPr name="Group 2" id="2"/>
          <p:cNvGrpSpPr/>
          <p:nvPr/>
        </p:nvGrpSpPr>
        <p:grpSpPr>
          <a:xfrm rot="0">
            <a:off x="1028700" y="2155235"/>
            <a:ext cx="16230600" cy="7377955"/>
            <a:chOff x="0" y="0"/>
            <a:chExt cx="4274726" cy="1943165"/>
          </a:xfrm>
        </p:grpSpPr>
        <p:sp>
          <p:nvSpPr>
            <p:cNvPr name="Freeform 3" id="3"/>
            <p:cNvSpPr/>
            <p:nvPr/>
          </p:nvSpPr>
          <p:spPr>
            <a:xfrm flipH="false" flipV="false" rot="0">
              <a:off x="0" y="0"/>
              <a:ext cx="4274726" cy="1943165"/>
            </a:xfrm>
            <a:custGeom>
              <a:avLst/>
              <a:gdLst/>
              <a:ahLst/>
              <a:cxnLst/>
              <a:rect r="r" b="b" t="t" l="l"/>
              <a:pathLst>
                <a:path h="1943165" w="4274726">
                  <a:moveTo>
                    <a:pt x="3816" y="0"/>
                  </a:moveTo>
                  <a:lnTo>
                    <a:pt x="4270910" y="0"/>
                  </a:lnTo>
                  <a:cubicBezTo>
                    <a:pt x="4271922" y="0"/>
                    <a:pt x="4272893" y="402"/>
                    <a:pt x="4273608" y="1118"/>
                  </a:cubicBezTo>
                  <a:cubicBezTo>
                    <a:pt x="4274324" y="1833"/>
                    <a:pt x="4274726" y="2804"/>
                    <a:pt x="4274726" y="3816"/>
                  </a:cubicBezTo>
                  <a:lnTo>
                    <a:pt x="4274726" y="1939349"/>
                  </a:lnTo>
                  <a:cubicBezTo>
                    <a:pt x="4274726" y="1940361"/>
                    <a:pt x="4274324" y="1941332"/>
                    <a:pt x="4273608" y="1942048"/>
                  </a:cubicBezTo>
                  <a:cubicBezTo>
                    <a:pt x="4272893" y="1942763"/>
                    <a:pt x="4271922" y="1943165"/>
                    <a:pt x="4270910" y="1943165"/>
                  </a:cubicBezTo>
                  <a:lnTo>
                    <a:pt x="3816" y="1943165"/>
                  </a:lnTo>
                  <a:cubicBezTo>
                    <a:pt x="2804" y="1943165"/>
                    <a:pt x="1833" y="1942763"/>
                    <a:pt x="1118" y="1942048"/>
                  </a:cubicBezTo>
                  <a:cubicBezTo>
                    <a:pt x="402" y="1941332"/>
                    <a:pt x="0" y="1940361"/>
                    <a:pt x="0" y="1939349"/>
                  </a:cubicBezTo>
                  <a:lnTo>
                    <a:pt x="0" y="3816"/>
                  </a:lnTo>
                  <a:cubicBezTo>
                    <a:pt x="0" y="2804"/>
                    <a:pt x="402" y="1833"/>
                    <a:pt x="1118" y="1118"/>
                  </a:cubicBezTo>
                  <a:cubicBezTo>
                    <a:pt x="1833" y="402"/>
                    <a:pt x="2804" y="0"/>
                    <a:pt x="3816" y="0"/>
                  </a:cubicBezTo>
                  <a:close/>
                </a:path>
              </a:pathLst>
            </a:custGeom>
            <a:solidFill>
              <a:srgbClr val="D4F6EC"/>
            </a:solidFill>
          </p:spPr>
        </p:sp>
        <p:sp>
          <p:nvSpPr>
            <p:cNvPr name="TextBox 4" id="4"/>
            <p:cNvSpPr txBox="true"/>
            <p:nvPr/>
          </p:nvSpPr>
          <p:spPr>
            <a:xfrm>
              <a:off x="0" y="-38100"/>
              <a:ext cx="4274726" cy="1981265"/>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028700" y="551580"/>
            <a:ext cx="16230600" cy="1285874"/>
            <a:chOff x="0" y="0"/>
            <a:chExt cx="21640800" cy="1714499"/>
          </a:xfrm>
        </p:grpSpPr>
        <p:grpSp>
          <p:nvGrpSpPr>
            <p:cNvPr name="Group 6" id="6"/>
            <p:cNvGrpSpPr/>
            <p:nvPr/>
          </p:nvGrpSpPr>
          <p:grpSpPr>
            <a:xfrm rot="0">
              <a:off x="7057997" y="231185"/>
              <a:ext cx="14582803" cy="1483313"/>
              <a:chOff x="0" y="0"/>
              <a:chExt cx="2880554" cy="293000"/>
            </a:xfrm>
          </p:grpSpPr>
          <p:sp>
            <p:nvSpPr>
              <p:cNvPr name="Freeform 7" id="7"/>
              <p:cNvSpPr/>
              <p:nvPr/>
            </p:nvSpPr>
            <p:spPr>
              <a:xfrm flipH="false" flipV="false" rot="0">
                <a:off x="0" y="0"/>
                <a:ext cx="2880554" cy="293000"/>
              </a:xfrm>
              <a:custGeom>
                <a:avLst/>
                <a:gdLst/>
                <a:ahLst/>
                <a:cxnLst/>
                <a:rect r="r" b="b" t="t" l="l"/>
                <a:pathLst>
                  <a:path h="293000" w="2880554">
                    <a:moveTo>
                      <a:pt x="5663" y="0"/>
                    </a:moveTo>
                    <a:lnTo>
                      <a:pt x="2874891" y="0"/>
                    </a:lnTo>
                    <a:cubicBezTo>
                      <a:pt x="2878018" y="0"/>
                      <a:pt x="2880554" y="2535"/>
                      <a:pt x="2880554" y="5663"/>
                    </a:cubicBezTo>
                    <a:lnTo>
                      <a:pt x="2880554" y="287337"/>
                    </a:lnTo>
                    <a:cubicBezTo>
                      <a:pt x="2880554" y="290465"/>
                      <a:pt x="2878018" y="293000"/>
                      <a:pt x="2874891" y="293000"/>
                    </a:cubicBezTo>
                    <a:lnTo>
                      <a:pt x="5663" y="293000"/>
                    </a:lnTo>
                    <a:cubicBezTo>
                      <a:pt x="4161" y="293000"/>
                      <a:pt x="2721" y="292404"/>
                      <a:pt x="1659" y="291342"/>
                    </a:cubicBezTo>
                    <a:cubicBezTo>
                      <a:pt x="597" y="290280"/>
                      <a:pt x="0" y="288839"/>
                      <a:pt x="0" y="287337"/>
                    </a:cubicBezTo>
                    <a:lnTo>
                      <a:pt x="0" y="5663"/>
                    </a:lnTo>
                    <a:cubicBezTo>
                      <a:pt x="0" y="2535"/>
                      <a:pt x="2535" y="0"/>
                      <a:pt x="5663" y="0"/>
                    </a:cubicBezTo>
                    <a:close/>
                  </a:path>
                </a:pathLst>
              </a:custGeom>
              <a:solidFill>
                <a:srgbClr val="A9DFD0"/>
              </a:solidFill>
            </p:spPr>
          </p:sp>
          <p:sp>
            <p:nvSpPr>
              <p:cNvPr name="TextBox 8" id="8"/>
              <p:cNvSpPr txBox="true"/>
              <p:nvPr/>
            </p:nvSpPr>
            <p:spPr>
              <a:xfrm>
                <a:off x="0" y="-38100"/>
                <a:ext cx="2880554" cy="331100"/>
              </a:xfrm>
              <a:prstGeom prst="rect">
                <a:avLst/>
              </a:prstGeom>
            </p:spPr>
            <p:txBody>
              <a:bodyPr anchor="ctr" rtlCol="false" tIns="50800" lIns="50800" bIns="50800" rIns="50800"/>
              <a:lstStyle/>
              <a:p>
                <a:pPr algn="ctr">
                  <a:lnSpc>
                    <a:spcPts val="2659"/>
                  </a:lnSpc>
                  <a:spcBef>
                    <a:spcPct val="0"/>
                  </a:spcBef>
                </a:pPr>
              </a:p>
            </p:txBody>
          </p:sp>
        </p:grpSp>
        <p:sp>
          <p:nvSpPr>
            <p:cNvPr name="TextBox 9" id="9"/>
            <p:cNvSpPr txBox="true"/>
            <p:nvPr/>
          </p:nvSpPr>
          <p:spPr>
            <a:xfrm rot="0">
              <a:off x="0" y="247650"/>
              <a:ext cx="7623973" cy="1466849"/>
            </a:xfrm>
            <a:prstGeom prst="rect">
              <a:avLst/>
            </a:prstGeom>
          </p:spPr>
          <p:txBody>
            <a:bodyPr anchor="t" rtlCol="false" tIns="0" lIns="0" bIns="0" rIns="0">
              <a:spAutoFit/>
            </a:bodyPr>
            <a:lstStyle/>
            <a:p>
              <a:pPr algn="l" marL="0" indent="0" lvl="1">
                <a:lnSpc>
                  <a:spcPts val="7649"/>
                </a:lnSpc>
                <a:spcBef>
                  <a:spcPct val="0"/>
                </a:spcBef>
              </a:pPr>
              <a:r>
                <a:rPr lang="en-US" sz="8499" spc="-390" strike="noStrike" u="none">
                  <a:solidFill>
                    <a:srgbClr val="00694C"/>
                  </a:solidFill>
                  <a:latin typeface="Montserrat Bold"/>
                </a:rPr>
                <a:t>Project-1</a:t>
              </a:r>
            </a:p>
          </p:txBody>
        </p:sp>
        <p:sp>
          <p:nvSpPr>
            <p:cNvPr name="TextBox 10" id="10"/>
            <p:cNvSpPr txBox="true"/>
            <p:nvPr/>
          </p:nvSpPr>
          <p:spPr>
            <a:xfrm rot="0">
              <a:off x="8504047" y="543159"/>
              <a:ext cx="11000264" cy="880533"/>
            </a:xfrm>
            <a:prstGeom prst="rect">
              <a:avLst/>
            </a:prstGeom>
          </p:spPr>
          <p:txBody>
            <a:bodyPr anchor="t" rtlCol="false" tIns="0" lIns="0" bIns="0" rIns="0">
              <a:spAutoFit/>
            </a:bodyPr>
            <a:lstStyle/>
            <a:p>
              <a:pPr algn="ctr">
                <a:lnSpc>
                  <a:spcPts val="5599"/>
                </a:lnSpc>
                <a:spcBef>
                  <a:spcPct val="0"/>
                </a:spcBef>
              </a:pPr>
              <a:r>
                <a:rPr lang="en-US" sz="3999">
                  <a:solidFill>
                    <a:srgbClr val="000000"/>
                  </a:solidFill>
                  <a:latin typeface="Raleway Semi-Bold"/>
                </a:rPr>
                <a:t> Heart Disease Diagnostic Analysis</a:t>
              </a:r>
            </a:p>
          </p:txBody>
        </p:sp>
      </p:grpSp>
      <p:sp>
        <p:nvSpPr>
          <p:cNvPr name="Freeform 11" id="11"/>
          <p:cNvSpPr/>
          <p:nvPr/>
        </p:nvSpPr>
        <p:spPr>
          <a:xfrm flipH="false" flipV="false" rot="0">
            <a:off x="1429527" y="2485761"/>
            <a:ext cx="3911521" cy="2867962"/>
          </a:xfrm>
          <a:custGeom>
            <a:avLst/>
            <a:gdLst/>
            <a:ahLst/>
            <a:cxnLst/>
            <a:rect r="r" b="b" t="t" l="l"/>
            <a:pathLst>
              <a:path h="2867962" w="3911521">
                <a:moveTo>
                  <a:pt x="0" y="0"/>
                </a:moveTo>
                <a:lnTo>
                  <a:pt x="3911520" y="0"/>
                </a:lnTo>
                <a:lnTo>
                  <a:pt x="3911520" y="2867962"/>
                </a:lnTo>
                <a:lnTo>
                  <a:pt x="0" y="2867962"/>
                </a:lnTo>
                <a:lnTo>
                  <a:pt x="0" y="0"/>
                </a:lnTo>
                <a:close/>
              </a:path>
            </a:pathLst>
          </a:custGeom>
          <a:blipFill>
            <a:blip r:embed="rId2"/>
            <a:stretch>
              <a:fillRect l="0" t="0" r="0" b="0"/>
            </a:stretch>
          </a:blipFill>
        </p:spPr>
      </p:sp>
      <p:sp>
        <p:nvSpPr>
          <p:cNvPr name="Freeform 12" id="12"/>
          <p:cNvSpPr/>
          <p:nvPr/>
        </p:nvSpPr>
        <p:spPr>
          <a:xfrm flipH="false" flipV="false" rot="0">
            <a:off x="7144233" y="2485761"/>
            <a:ext cx="3999535" cy="2867962"/>
          </a:xfrm>
          <a:custGeom>
            <a:avLst/>
            <a:gdLst/>
            <a:ahLst/>
            <a:cxnLst/>
            <a:rect r="r" b="b" t="t" l="l"/>
            <a:pathLst>
              <a:path h="2867962" w="3999535">
                <a:moveTo>
                  <a:pt x="0" y="0"/>
                </a:moveTo>
                <a:lnTo>
                  <a:pt x="3999534" y="0"/>
                </a:lnTo>
                <a:lnTo>
                  <a:pt x="3999534" y="2867962"/>
                </a:lnTo>
                <a:lnTo>
                  <a:pt x="0" y="2867962"/>
                </a:lnTo>
                <a:lnTo>
                  <a:pt x="0" y="0"/>
                </a:lnTo>
                <a:close/>
              </a:path>
            </a:pathLst>
          </a:custGeom>
          <a:blipFill>
            <a:blip r:embed="rId3"/>
            <a:stretch>
              <a:fillRect l="0" t="0" r="0" b="-2250"/>
            </a:stretch>
          </a:blipFill>
        </p:spPr>
      </p:sp>
      <p:sp>
        <p:nvSpPr>
          <p:cNvPr name="Freeform 13" id="13"/>
          <p:cNvSpPr/>
          <p:nvPr/>
        </p:nvSpPr>
        <p:spPr>
          <a:xfrm flipH="false" flipV="false" rot="0">
            <a:off x="12532549" y="2485761"/>
            <a:ext cx="3704043" cy="2695721"/>
          </a:xfrm>
          <a:custGeom>
            <a:avLst/>
            <a:gdLst/>
            <a:ahLst/>
            <a:cxnLst/>
            <a:rect r="r" b="b" t="t" l="l"/>
            <a:pathLst>
              <a:path h="2695721" w="3704043">
                <a:moveTo>
                  <a:pt x="0" y="0"/>
                </a:moveTo>
                <a:lnTo>
                  <a:pt x="3704043" y="0"/>
                </a:lnTo>
                <a:lnTo>
                  <a:pt x="3704043" y="2695721"/>
                </a:lnTo>
                <a:lnTo>
                  <a:pt x="0" y="2695721"/>
                </a:lnTo>
                <a:lnTo>
                  <a:pt x="0" y="0"/>
                </a:lnTo>
                <a:close/>
              </a:path>
            </a:pathLst>
          </a:custGeom>
          <a:blipFill>
            <a:blip r:embed="rId4"/>
            <a:stretch>
              <a:fillRect l="0" t="0" r="0" b="0"/>
            </a:stretch>
          </a:blipFill>
        </p:spPr>
      </p:sp>
      <p:sp>
        <p:nvSpPr>
          <p:cNvPr name="Freeform 14" id="14"/>
          <p:cNvSpPr/>
          <p:nvPr/>
        </p:nvSpPr>
        <p:spPr>
          <a:xfrm flipH="false" flipV="false" rot="0">
            <a:off x="1429527" y="6001423"/>
            <a:ext cx="4490493" cy="2991125"/>
          </a:xfrm>
          <a:custGeom>
            <a:avLst/>
            <a:gdLst/>
            <a:ahLst/>
            <a:cxnLst/>
            <a:rect r="r" b="b" t="t" l="l"/>
            <a:pathLst>
              <a:path h="2991125" w="4490493">
                <a:moveTo>
                  <a:pt x="0" y="0"/>
                </a:moveTo>
                <a:lnTo>
                  <a:pt x="4490493" y="0"/>
                </a:lnTo>
                <a:lnTo>
                  <a:pt x="4490493" y="2991126"/>
                </a:lnTo>
                <a:lnTo>
                  <a:pt x="0" y="2991126"/>
                </a:lnTo>
                <a:lnTo>
                  <a:pt x="0" y="0"/>
                </a:lnTo>
                <a:close/>
              </a:path>
            </a:pathLst>
          </a:custGeom>
          <a:blipFill>
            <a:blip r:embed="rId5"/>
            <a:stretch>
              <a:fillRect l="0" t="0" r="0" b="0"/>
            </a:stretch>
          </a:blipFill>
        </p:spPr>
      </p:sp>
      <p:sp>
        <p:nvSpPr>
          <p:cNvPr name="Freeform 15" id="15"/>
          <p:cNvSpPr/>
          <p:nvPr/>
        </p:nvSpPr>
        <p:spPr>
          <a:xfrm flipH="false" flipV="false" rot="0">
            <a:off x="7144233" y="5844212"/>
            <a:ext cx="4309636" cy="3131385"/>
          </a:xfrm>
          <a:custGeom>
            <a:avLst/>
            <a:gdLst/>
            <a:ahLst/>
            <a:cxnLst/>
            <a:rect r="r" b="b" t="t" l="l"/>
            <a:pathLst>
              <a:path h="3131385" w="4309636">
                <a:moveTo>
                  <a:pt x="0" y="0"/>
                </a:moveTo>
                <a:lnTo>
                  <a:pt x="4309635" y="0"/>
                </a:lnTo>
                <a:lnTo>
                  <a:pt x="4309635" y="3131386"/>
                </a:lnTo>
                <a:lnTo>
                  <a:pt x="0" y="3131386"/>
                </a:lnTo>
                <a:lnTo>
                  <a:pt x="0" y="0"/>
                </a:lnTo>
                <a:close/>
              </a:path>
            </a:pathLst>
          </a:custGeom>
          <a:blipFill>
            <a:blip r:embed="rId6"/>
            <a:stretch>
              <a:fillRect l="0" t="0" r="0" b="0"/>
            </a:stretch>
          </a:blipFill>
        </p:spPr>
      </p:sp>
      <p:sp>
        <p:nvSpPr>
          <p:cNvPr name="Freeform 16" id="16"/>
          <p:cNvSpPr/>
          <p:nvPr/>
        </p:nvSpPr>
        <p:spPr>
          <a:xfrm flipH="false" flipV="false" rot="0">
            <a:off x="12532549" y="5844212"/>
            <a:ext cx="4056380" cy="2974174"/>
          </a:xfrm>
          <a:custGeom>
            <a:avLst/>
            <a:gdLst/>
            <a:ahLst/>
            <a:cxnLst/>
            <a:rect r="r" b="b" t="t" l="l"/>
            <a:pathLst>
              <a:path h="2974174" w="4056380">
                <a:moveTo>
                  <a:pt x="0" y="0"/>
                </a:moveTo>
                <a:lnTo>
                  <a:pt x="4056380" y="0"/>
                </a:lnTo>
                <a:lnTo>
                  <a:pt x="4056380" y="2974175"/>
                </a:lnTo>
                <a:lnTo>
                  <a:pt x="0" y="2974175"/>
                </a:lnTo>
                <a:lnTo>
                  <a:pt x="0" y="0"/>
                </a:lnTo>
                <a:close/>
              </a:path>
            </a:pathLst>
          </a:custGeom>
          <a:blipFill>
            <a:blip r:embed="rId7"/>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A9DFD0"/>
        </a:solidFill>
      </p:bgPr>
    </p:bg>
    <p:spTree>
      <p:nvGrpSpPr>
        <p:cNvPr id="1" name=""/>
        <p:cNvGrpSpPr/>
        <p:nvPr/>
      </p:nvGrpSpPr>
      <p:grpSpPr>
        <a:xfrm>
          <a:off x="0" y="0"/>
          <a:ext cx="0" cy="0"/>
          <a:chOff x="0" y="0"/>
          <a:chExt cx="0" cy="0"/>
        </a:xfrm>
      </p:grpSpPr>
      <p:grpSp>
        <p:nvGrpSpPr>
          <p:cNvPr name="Group 2" id="2"/>
          <p:cNvGrpSpPr/>
          <p:nvPr/>
        </p:nvGrpSpPr>
        <p:grpSpPr>
          <a:xfrm rot="0">
            <a:off x="1191947" y="2064536"/>
            <a:ext cx="16067353" cy="7498463"/>
            <a:chOff x="0" y="0"/>
            <a:chExt cx="4231731" cy="1974904"/>
          </a:xfrm>
        </p:grpSpPr>
        <p:sp>
          <p:nvSpPr>
            <p:cNvPr name="Freeform 3" id="3"/>
            <p:cNvSpPr/>
            <p:nvPr/>
          </p:nvSpPr>
          <p:spPr>
            <a:xfrm flipH="false" flipV="false" rot="0">
              <a:off x="0" y="0"/>
              <a:ext cx="4231731" cy="1974904"/>
            </a:xfrm>
            <a:custGeom>
              <a:avLst/>
              <a:gdLst/>
              <a:ahLst/>
              <a:cxnLst/>
              <a:rect r="r" b="b" t="t" l="l"/>
              <a:pathLst>
                <a:path h="1974904" w="4231731">
                  <a:moveTo>
                    <a:pt x="3855" y="0"/>
                  </a:moveTo>
                  <a:lnTo>
                    <a:pt x="4227876" y="0"/>
                  </a:lnTo>
                  <a:cubicBezTo>
                    <a:pt x="4228898" y="0"/>
                    <a:pt x="4229879" y="406"/>
                    <a:pt x="4230602" y="1129"/>
                  </a:cubicBezTo>
                  <a:cubicBezTo>
                    <a:pt x="4231325" y="1852"/>
                    <a:pt x="4231731" y="2832"/>
                    <a:pt x="4231731" y="3855"/>
                  </a:cubicBezTo>
                  <a:lnTo>
                    <a:pt x="4231731" y="1971049"/>
                  </a:lnTo>
                  <a:cubicBezTo>
                    <a:pt x="4231731" y="1973178"/>
                    <a:pt x="4230005" y="1974904"/>
                    <a:pt x="4227876" y="1974904"/>
                  </a:cubicBezTo>
                  <a:lnTo>
                    <a:pt x="3855" y="1974904"/>
                  </a:lnTo>
                  <a:cubicBezTo>
                    <a:pt x="2832" y="1974904"/>
                    <a:pt x="1852" y="1974498"/>
                    <a:pt x="1129" y="1973775"/>
                  </a:cubicBezTo>
                  <a:cubicBezTo>
                    <a:pt x="406" y="1973052"/>
                    <a:pt x="0" y="1972071"/>
                    <a:pt x="0" y="1971049"/>
                  </a:cubicBezTo>
                  <a:lnTo>
                    <a:pt x="0" y="3855"/>
                  </a:lnTo>
                  <a:cubicBezTo>
                    <a:pt x="0" y="2832"/>
                    <a:pt x="406" y="1852"/>
                    <a:pt x="1129" y="1129"/>
                  </a:cubicBezTo>
                  <a:cubicBezTo>
                    <a:pt x="1852" y="406"/>
                    <a:pt x="2832" y="0"/>
                    <a:pt x="3855" y="0"/>
                  </a:cubicBezTo>
                  <a:close/>
                </a:path>
              </a:pathLst>
            </a:custGeom>
            <a:solidFill>
              <a:srgbClr val="D4F6EC"/>
            </a:solidFill>
          </p:spPr>
        </p:sp>
        <p:sp>
          <p:nvSpPr>
            <p:cNvPr name="TextBox 4" id="4"/>
            <p:cNvSpPr txBox="true"/>
            <p:nvPr/>
          </p:nvSpPr>
          <p:spPr>
            <a:xfrm>
              <a:off x="0" y="-38100"/>
              <a:ext cx="4231731" cy="2013004"/>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191947" y="385763"/>
            <a:ext cx="16230600" cy="1285874"/>
            <a:chOff x="0" y="0"/>
            <a:chExt cx="21640800" cy="1714499"/>
          </a:xfrm>
        </p:grpSpPr>
        <p:grpSp>
          <p:nvGrpSpPr>
            <p:cNvPr name="Group 6" id="6"/>
            <p:cNvGrpSpPr/>
            <p:nvPr/>
          </p:nvGrpSpPr>
          <p:grpSpPr>
            <a:xfrm rot="0">
              <a:off x="7057997" y="115593"/>
              <a:ext cx="14582803" cy="1483313"/>
              <a:chOff x="0" y="0"/>
              <a:chExt cx="2880554" cy="293000"/>
            </a:xfrm>
          </p:grpSpPr>
          <p:sp>
            <p:nvSpPr>
              <p:cNvPr name="Freeform 7" id="7"/>
              <p:cNvSpPr/>
              <p:nvPr/>
            </p:nvSpPr>
            <p:spPr>
              <a:xfrm flipH="false" flipV="false" rot="0">
                <a:off x="0" y="0"/>
                <a:ext cx="2880554" cy="293000"/>
              </a:xfrm>
              <a:custGeom>
                <a:avLst/>
                <a:gdLst/>
                <a:ahLst/>
                <a:cxnLst/>
                <a:rect r="r" b="b" t="t" l="l"/>
                <a:pathLst>
                  <a:path h="293000" w="2880554">
                    <a:moveTo>
                      <a:pt x="5663" y="0"/>
                    </a:moveTo>
                    <a:lnTo>
                      <a:pt x="2874891" y="0"/>
                    </a:lnTo>
                    <a:cubicBezTo>
                      <a:pt x="2878018" y="0"/>
                      <a:pt x="2880554" y="2535"/>
                      <a:pt x="2880554" y="5663"/>
                    </a:cubicBezTo>
                    <a:lnTo>
                      <a:pt x="2880554" y="287337"/>
                    </a:lnTo>
                    <a:cubicBezTo>
                      <a:pt x="2880554" y="290465"/>
                      <a:pt x="2878018" y="293000"/>
                      <a:pt x="2874891" y="293000"/>
                    </a:cubicBezTo>
                    <a:lnTo>
                      <a:pt x="5663" y="293000"/>
                    </a:lnTo>
                    <a:cubicBezTo>
                      <a:pt x="4161" y="293000"/>
                      <a:pt x="2721" y="292404"/>
                      <a:pt x="1659" y="291342"/>
                    </a:cubicBezTo>
                    <a:cubicBezTo>
                      <a:pt x="597" y="290280"/>
                      <a:pt x="0" y="288839"/>
                      <a:pt x="0" y="287337"/>
                    </a:cubicBezTo>
                    <a:lnTo>
                      <a:pt x="0" y="5663"/>
                    </a:lnTo>
                    <a:cubicBezTo>
                      <a:pt x="0" y="2535"/>
                      <a:pt x="2535" y="0"/>
                      <a:pt x="5663" y="0"/>
                    </a:cubicBezTo>
                    <a:close/>
                  </a:path>
                </a:pathLst>
              </a:custGeom>
              <a:solidFill>
                <a:srgbClr val="01C892"/>
              </a:solidFill>
            </p:spPr>
          </p:sp>
          <p:sp>
            <p:nvSpPr>
              <p:cNvPr name="TextBox 8" id="8"/>
              <p:cNvSpPr txBox="true"/>
              <p:nvPr/>
            </p:nvSpPr>
            <p:spPr>
              <a:xfrm>
                <a:off x="0" y="-38100"/>
                <a:ext cx="2880554" cy="331100"/>
              </a:xfrm>
              <a:prstGeom prst="rect">
                <a:avLst/>
              </a:prstGeom>
            </p:spPr>
            <p:txBody>
              <a:bodyPr anchor="ctr" rtlCol="false" tIns="50800" lIns="50800" bIns="50800" rIns="50800"/>
              <a:lstStyle/>
              <a:p>
                <a:pPr algn="ctr">
                  <a:lnSpc>
                    <a:spcPts val="2659"/>
                  </a:lnSpc>
                  <a:spcBef>
                    <a:spcPct val="0"/>
                  </a:spcBef>
                </a:pPr>
              </a:p>
            </p:txBody>
          </p:sp>
        </p:grpSp>
        <p:sp>
          <p:nvSpPr>
            <p:cNvPr name="TextBox 9" id="9"/>
            <p:cNvSpPr txBox="true"/>
            <p:nvPr/>
          </p:nvSpPr>
          <p:spPr>
            <a:xfrm rot="0">
              <a:off x="0" y="247650"/>
              <a:ext cx="7623973" cy="1466849"/>
            </a:xfrm>
            <a:prstGeom prst="rect">
              <a:avLst/>
            </a:prstGeom>
          </p:spPr>
          <p:txBody>
            <a:bodyPr anchor="t" rtlCol="false" tIns="0" lIns="0" bIns="0" rIns="0">
              <a:spAutoFit/>
            </a:bodyPr>
            <a:lstStyle/>
            <a:p>
              <a:pPr algn="l" marL="0" indent="0" lvl="1">
                <a:lnSpc>
                  <a:spcPts val="7649"/>
                </a:lnSpc>
                <a:spcBef>
                  <a:spcPct val="0"/>
                </a:spcBef>
              </a:pPr>
              <a:r>
                <a:rPr lang="en-US" sz="8499" spc="-390" strike="noStrike" u="none">
                  <a:solidFill>
                    <a:srgbClr val="00694C"/>
                  </a:solidFill>
                  <a:latin typeface="Montserrat Bold"/>
                </a:rPr>
                <a:t>Project-1</a:t>
              </a:r>
            </a:p>
          </p:txBody>
        </p:sp>
        <p:sp>
          <p:nvSpPr>
            <p:cNvPr name="TextBox 10" id="10"/>
            <p:cNvSpPr txBox="true"/>
            <p:nvPr/>
          </p:nvSpPr>
          <p:spPr>
            <a:xfrm rot="0">
              <a:off x="8504047" y="427566"/>
              <a:ext cx="11000264" cy="880533"/>
            </a:xfrm>
            <a:prstGeom prst="rect">
              <a:avLst/>
            </a:prstGeom>
          </p:spPr>
          <p:txBody>
            <a:bodyPr anchor="t" rtlCol="false" tIns="0" lIns="0" bIns="0" rIns="0">
              <a:spAutoFit/>
            </a:bodyPr>
            <a:lstStyle/>
            <a:p>
              <a:pPr algn="ctr">
                <a:lnSpc>
                  <a:spcPts val="5599"/>
                </a:lnSpc>
                <a:spcBef>
                  <a:spcPct val="0"/>
                </a:spcBef>
              </a:pPr>
              <a:r>
                <a:rPr lang="en-US" sz="3999">
                  <a:solidFill>
                    <a:srgbClr val="000000"/>
                  </a:solidFill>
                  <a:latin typeface="Raleway Semi-Bold"/>
                </a:rPr>
                <a:t> Heart Disease Diagnostic Analysis</a:t>
              </a:r>
            </a:p>
          </p:txBody>
        </p:sp>
      </p:grpSp>
      <p:sp>
        <p:nvSpPr>
          <p:cNvPr name="Freeform 11" id="11"/>
          <p:cNvSpPr/>
          <p:nvPr/>
        </p:nvSpPr>
        <p:spPr>
          <a:xfrm flipH="false" flipV="false" rot="0">
            <a:off x="2540842" y="3175162"/>
            <a:ext cx="13369563" cy="5815395"/>
          </a:xfrm>
          <a:custGeom>
            <a:avLst/>
            <a:gdLst/>
            <a:ahLst/>
            <a:cxnLst/>
            <a:rect r="r" b="b" t="t" l="l"/>
            <a:pathLst>
              <a:path h="5815395" w="13369563">
                <a:moveTo>
                  <a:pt x="0" y="0"/>
                </a:moveTo>
                <a:lnTo>
                  <a:pt x="13369563" y="0"/>
                </a:lnTo>
                <a:lnTo>
                  <a:pt x="13369563" y="5815394"/>
                </a:lnTo>
                <a:lnTo>
                  <a:pt x="0" y="5815394"/>
                </a:lnTo>
                <a:lnTo>
                  <a:pt x="0" y="0"/>
                </a:lnTo>
                <a:close/>
              </a:path>
            </a:pathLst>
          </a:custGeom>
          <a:blipFill>
            <a:blip r:embed="rId2"/>
            <a:stretch>
              <a:fillRect l="0" t="0" r="0" b="0"/>
            </a:stretch>
          </a:blipFill>
        </p:spPr>
      </p:sp>
      <p:sp>
        <p:nvSpPr>
          <p:cNvPr name="TextBox 12" id="12"/>
          <p:cNvSpPr txBox="true"/>
          <p:nvPr/>
        </p:nvSpPr>
        <p:spPr>
          <a:xfrm rot="0">
            <a:off x="5563421" y="2421150"/>
            <a:ext cx="6467183" cy="485775"/>
          </a:xfrm>
          <a:prstGeom prst="rect">
            <a:avLst/>
          </a:prstGeom>
        </p:spPr>
        <p:txBody>
          <a:bodyPr anchor="t" rtlCol="false" tIns="0" lIns="0" bIns="0" rIns="0">
            <a:spAutoFit/>
          </a:bodyPr>
          <a:lstStyle/>
          <a:p>
            <a:pPr algn="ctr" marL="0" indent="0" lvl="1">
              <a:lnSpc>
                <a:spcPts val="3599"/>
              </a:lnSpc>
            </a:pPr>
            <a:r>
              <a:rPr lang="en-US" sz="3999" spc="-183">
                <a:solidFill>
                  <a:srgbClr val="00694C"/>
                </a:solidFill>
                <a:latin typeface="Raleway Medium"/>
              </a:rPr>
              <a:t>Tableau Dashboard</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DAF3PspRsz4</dc:identifier>
  <dcterms:modified xsi:type="dcterms:W3CDTF">2011-08-01T06:04:30Z</dcterms:modified>
  <cp:revision>1</cp:revision>
  <dc:title>Internship-data science</dc:title>
</cp:coreProperties>
</file>